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5"/>
    <p:sldMasterId id="2147483671" r:id="rId6"/>
    <p:sldMasterId id="2147483673" r:id="rId7"/>
    <p:sldMasterId id="2147483675" r:id="rId8"/>
    <p:sldMasterId id="2147483678" r:id="rId9"/>
    <p:sldMasterId id="2147483684" r:id="rId10"/>
  </p:sldMasterIdLst>
  <p:notesMasterIdLst>
    <p:notesMasterId r:id="rId19"/>
  </p:notesMasterIdLst>
  <p:sldIdLst>
    <p:sldId id="2142533159" r:id="rId11"/>
    <p:sldId id="2142533157" r:id="rId12"/>
    <p:sldId id="2142533162" r:id="rId13"/>
    <p:sldId id="2142533171" r:id="rId14"/>
    <p:sldId id="2142533175" r:id="rId15"/>
    <p:sldId id="2142533176" r:id="rId16"/>
    <p:sldId id="2142533177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 Chagin" initials="KC" lastIdx="1" clrIdx="0">
    <p:extLst>
      <p:ext uri="{19B8F6BF-5375-455C-9EA6-DF929625EA0E}">
        <p15:presenceInfo xmlns:p15="http://schemas.microsoft.com/office/powerpoint/2012/main" userId="S::kchagin@metrohealth.org::9d9de9a9-003b-4367-82f9-dc466d88fdb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B6F"/>
    <a:srgbClr val="4CB748"/>
    <a:srgbClr val="F6871F"/>
    <a:srgbClr val="19226D"/>
    <a:srgbClr val="552579"/>
    <a:srgbClr val="000000"/>
    <a:srgbClr val="005DAC"/>
    <a:srgbClr val="662D91"/>
    <a:srgbClr val="424242"/>
    <a:srgbClr val="5D3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7045" autoAdjust="0"/>
  </p:normalViewPr>
  <p:slideViewPr>
    <p:cSldViewPr snapToGrid="0" snapToObjects="1">
      <p:cViewPr varScale="1">
        <p:scale>
          <a:sx n="99" d="100"/>
          <a:sy n="99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6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5EC9B-4583-F843-AC62-2053447020E0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35C73-E6F2-E54B-A299-E03B426C4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891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A35C73-E6F2-E54B-A299-E03B426C4A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465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A35C73-E6F2-E54B-A299-E03B426C4A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7162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A35C73-E6F2-E54B-A299-E03B426C4A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730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A35C73-E6F2-E54B-A299-E03B426C4AA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0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A35C73-E6F2-E54B-A299-E03B426C4AA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691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A35C73-E6F2-E54B-A299-E03B426C4A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108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77867B32-D617-AE45-988A-92937568A40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2846" y="1306284"/>
            <a:ext cx="3195183" cy="319064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="0" i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Upload </a:t>
            </a:r>
          </a:p>
          <a:p>
            <a:r>
              <a:rPr lang="en-US" dirty="0"/>
              <a:t>Image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4CD08FA-1684-B74D-9E2A-444264C26D0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96465" y="2541625"/>
            <a:ext cx="1757855" cy="1742090"/>
          </a:xfrm>
          <a:prstGeom prst="ellipse">
            <a:avLst/>
          </a:prstGeom>
          <a:solidFill>
            <a:srgbClr val="5D3484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100" b="0" i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Circle or upload photo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95F52B90-A733-7A49-AABB-13F65B9609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472769" y="3722912"/>
            <a:ext cx="2217002" cy="22122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b="0" i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Upload Image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76C9524-8677-564B-AD81-08325A0AC92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55164" y="5335221"/>
            <a:ext cx="806825" cy="816795"/>
          </a:xfrm>
          <a:prstGeom prst="ellipse">
            <a:avLst/>
          </a:prstGeom>
          <a:solidFill>
            <a:srgbClr val="0F5CA8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sz="1000" b="0" i="0" dirty="0">
                <a:latin typeface="Arial Narrow" panose="020B0604020202020204" pitchFamily="34" charset="0"/>
                <a:cs typeface="Arial Narrow" panose="020B0604020202020204" pitchFamily="34" charset="0"/>
              </a:rPr>
              <a:t>Circle or upload photo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9D97F07-3CE8-084B-BE94-8614574E17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2500" y="1035051"/>
            <a:ext cx="5660346" cy="3516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>
                <a:solidFill>
                  <a:srgbClr val="282B6F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82B6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Slide Title 20 PT Century Gothic Bold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038A06A-42EB-DA42-BA15-6AA5FC62B24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1821" y="1733482"/>
            <a:ext cx="5661025" cy="3762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solidFill>
                  <a:srgbClr val="0F5CA8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F5CA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Paragraph Header 16 PT Century Gothic Regular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4D12C8E-CB73-F44B-A3AD-B6CE8A79C0D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1821" y="2136770"/>
            <a:ext cx="5661025" cy="1803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Paragraph body 14 PT Century Gothic Regular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F7FD36C-4851-7F46-A941-6611A0D3E466}"/>
              </a:ext>
            </a:extLst>
          </p:cNvPr>
          <p:cNvSpPr txBox="1">
            <a:spLocks/>
          </p:cNvSpPr>
          <p:nvPr userDrawn="1"/>
        </p:nvSpPr>
        <p:spPr>
          <a:xfrm>
            <a:off x="1041974" y="1386682"/>
            <a:ext cx="4956057" cy="91440"/>
          </a:xfrm>
          <a:prstGeom prst="rect">
            <a:avLst/>
          </a:prstGeom>
          <a:gradFill>
            <a:gsLst>
              <a:gs pos="0">
                <a:schemeClr val="bg1"/>
              </a:gs>
              <a:gs pos="19000">
                <a:srgbClr val="4960A2"/>
              </a:gs>
              <a:gs pos="31000">
                <a:srgbClr val="25408F"/>
              </a:gs>
              <a:gs pos="51000">
                <a:srgbClr val="373C8B"/>
              </a:gs>
              <a:gs pos="7000">
                <a:srgbClr val="C9CFE3"/>
              </a:gs>
              <a:gs pos="84000">
                <a:srgbClr val="5D3484"/>
              </a:gs>
            </a:gsLst>
            <a:lin ang="10800000" scaled="1"/>
          </a:gradFill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" kern="120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dirty="0">
                <a:latin typeface="Century Gothic" panose="020B0502020202020204" pitchFamily="34" charset="0"/>
              </a:rPr>
              <a:t>Text Bar</a:t>
            </a:r>
            <a:endParaRPr lang="en-US" b="0" i="0" dirty="0">
              <a:latin typeface="Century Gothic" panose="020B0502020202020204" pitchFamily="34" charset="0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182F95A-9605-1A48-A416-1D9B9E049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314" y="6428549"/>
            <a:ext cx="849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61A1032-228A-1144-8BDC-BE3ABD159A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3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2B398-792A-B74E-9DDA-EF3D2D860D5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0171" y="1260136"/>
            <a:ext cx="1892300" cy="1550988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chemeClr val="bg1">
                  <a:lumMod val="75000"/>
                </a:schemeClr>
              </a:buClr>
              <a:buSzPct val="170000"/>
              <a:buFont typeface="Arial" panose="020B0604020202020204" pitchFamily="34" charset="0"/>
              <a:buChar char="•"/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1pPr>
            <a:lvl2pPr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2pPr>
            <a:lvl3pPr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3pPr>
            <a:lvl4pPr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4pPr>
            <a:lvl5pPr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Sample Text 1</a:t>
            </a:r>
          </a:p>
          <a:p>
            <a:pPr lvl="0"/>
            <a:r>
              <a:rPr lang="en-US" dirty="0"/>
              <a:t>Sample Tet 2</a:t>
            </a:r>
          </a:p>
          <a:p>
            <a:pPr lvl="0"/>
            <a:r>
              <a:rPr lang="en-US" dirty="0"/>
              <a:t>Sample Text 3</a:t>
            </a:r>
          </a:p>
          <a:p>
            <a:pPr lvl="0"/>
            <a:r>
              <a:rPr lang="en-US" dirty="0"/>
              <a:t>Sample Text 4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F6F29014-0FF5-4E41-A16E-AD283A65E7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16475" y="1260136"/>
            <a:ext cx="1892300" cy="1550988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chemeClr val="bg1">
                  <a:lumMod val="75000"/>
                </a:schemeClr>
              </a:buClr>
              <a:buSzPct val="170000"/>
              <a:buFont typeface="Arial" panose="020B0604020202020204" pitchFamily="34" charset="0"/>
              <a:buChar char="•"/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1pPr>
            <a:lvl2pPr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2pPr>
            <a:lvl3pPr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3pPr>
            <a:lvl4pPr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4pPr>
            <a:lvl5pPr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Sample Text 5</a:t>
            </a:r>
          </a:p>
          <a:p>
            <a:pPr lvl="0"/>
            <a:r>
              <a:rPr lang="en-US" dirty="0"/>
              <a:t>Sample Tet 6</a:t>
            </a:r>
          </a:p>
          <a:p>
            <a:pPr lvl="0"/>
            <a:r>
              <a:rPr lang="en-US" dirty="0"/>
              <a:t>Sample Text 7</a:t>
            </a:r>
          </a:p>
          <a:p>
            <a:pPr lvl="0"/>
            <a:r>
              <a:rPr lang="en-US" dirty="0"/>
              <a:t>Sample Text 8</a:t>
            </a:r>
          </a:p>
        </p:txBody>
      </p:sp>
      <p:sp>
        <p:nvSpPr>
          <p:cNvPr id="39" name="Text Placeholder 13">
            <a:extLst>
              <a:ext uri="{FF2B5EF4-FFF2-40B4-BE49-F238E27FC236}">
                <a16:creationId xmlns:a16="http://schemas.microsoft.com/office/drawing/2014/main" id="{BD9CE061-2986-7443-8D3A-65F21B418F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20865" y="2622798"/>
            <a:ext cx="5661025" cy="3762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>
                <a:solidFill>
                  <a:srgbClr val="0F5CA8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F5CA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PARAGRAPH HEADER 16 PT.</a:t>
            </a:r>
          </a:p>
        </p:txBody>
      </p:sp>
      <p:sp>
        <p:nvSpPr>
          <p:cNvPr id="40" name="Text Placeholder 15">
            <a:extLst>
              <a:ext uri="{FF2B5EF4-FFF2-40B4-BE49-F238E27FC236}">
                <a16:creationId xmlns:a16="http://schemas.microsoft.com/office/drawing/2014/main" id="{C580F6DD-6FA5-A843-890D-1E72E401861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21544" y="2958759"/>
            <a:ext cx="5661025" cy="1803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rgbClr val="424242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Paragraph Body – Century Gothic Regular 14 PT.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1" name="Text Placeholder 19">
            <a:extLst>
              <a:ext uri="{FF2B5EF4-FFF2-40B4-BE49-F238E27FC236}">
                <a16:creationId xmlns:a16="http://schemas.microsoft.com/office/drawing/2014/main" id="{D557E64E-ABEC-8E4C-A427-302791E8F7EB}"/>
              </a:ext>
            </a:extLst>
          </p:cNvPr>
          <p:cNvSpPr txBox="1">
            <a:spLocks/>
          </p:cNvSpPr>
          <p:nvPr userDrawn="1"/>
        </p:nvSpPr>
        <p:spPr>
          <a:xfrm>
            <a:off x="6411018" y="2275994"/>
            <a:ext cx="4956057" cy="91440"/>
          </a:xfrm>
          <a:prstGeom prst="rect">
            <a:avLst/>
          </a:prstGeom>
          <a:gradFill>
            <a:gsLst>
              <a:gs pos="0">
                <a:schemeClr val="bg1"/>
              </a:gs>
              <a:gs pos="19000">
                <a:srgbClr val="4960A2"/>
              </a:gs>
              <a:gs pos="31000">
                <a:srgbClr val="25408F"/>
              </a:gs>
              <a:gs pos="51000">
                <a:srgbClr val="373C8B"/>
              </a:gs>
              <a:gs pos="7000">
                <a:srgbClr val="C9CFE3"/>
              </a:gs>
              <a:gs pos="84000">
                <a:srgbClr val="5D3484"/>
              </a:gs>
            </a:gsLst>
            <a:lin ang="10800000" scaled="1"/>
          </a:gradFill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" kern="120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dirty="0">
                <a:latin typeface="Century Gothic" panose="020B0502020202020204" pitchFamily="34" charset="0"/>
              </a:rPr>
              <a:t>Text Bar</a:t>
            </a:r>
            <a:endParaRPr lang="en-US" sz="300" b="0" i="0" dirty="0">
              <a:latin typeface="Century Gothic" panose="020B0502020202020204" pitchFamily="34" charset="0"/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7341ADC-8B97-BD47-9EA8-F1AD6D9F0C4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491568" y="3004777"/>
            <a:ext cx="3004005" cy="300440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b="0" i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PIE CHART Picture</a:t>
            </a:r>
          </a:p>
        </p:txBody>
      </p: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8E620F86-FF8A-5645-A225-06D546B4A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315" y="6428553"/>
            <a:ext cx="849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61A1032-228A-1144-8BDC-BE3ABD159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0AF33F-74EC-8548-B4D0-7A81F0F4BE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21427" y="1934564"/>
            <a:ext cx="5660463" cy="352425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rgbClr val="282B6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INFOGRAPHIC SLIDE 20 PT CENTURY GOTHIC</a:t>
            </a:r>
          </a:p>
        </p:txBody>
      </p:sp>
    </p:spTree>
    <p:extLst>
      <p:ext uri="{BB962C8B-B14F-4D97-AF65-F5344CB8AC3E}">
        <p14:creationId xmlns:p14="http://schemas.microsoft.com/office/powerpoint/2010/main" val="286016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5200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AF66428-AE0B-7C49-9506-2377A8D08EF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82738" y="4333875"/>
            <a:ext cx="7431087" cy="3238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Presenter 20 PT. </a:t>
            </a:r>
            <a:r>
              <a:rPr lang="en-US" err="1"/>
              <a:t>Centery</a:t>
            </a:r>
            <a:r>
              <a:rPr lang="en-US"/>
              <a:t> Gothic - Light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05867B-4122-9942-9FBF-F209AD53896E}"/>
              </a:ext>
            </a:extLst>
          </p:cNvPr>
          <p:cNvSpPr/>
          <p:nvPr userDrawn="1"/>
        </p:nvSpPr>
        <p:spPr>
          <a:xfrm>
            <a:off x="1684020" y="4206240"/>
            <a:ext cx="6606540" cy="9511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9000">
                <a:srgbClr val="4960A2"/>
              </a:gs>
              <a:gs pos="31000">
                <a:srgbClr val="25408F"/>
              </a:gs>
              <a:gs pos="51000">
                <a:srgbClr val="373C8B"/>
              </a:gs>
              <a:gs pos="7000">
                <a:srgbClr val="C9CFE3"/>
              </a:gs>
              <a:gs pos="84000">
                <a:srgbClr val="5D348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AE8DC20-A0EA-FD4B-BBF3-D4E1B1251B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82382" y="3780724"/>
            <a:ext cx="7714018" cy="473075"/>
          </a:xfrm>
          <a:prstGeom prst="rect">
            <a:avLst/>
          </a:prstGeom>
        </p:spPr>
        <p:txBody>
          <a:bodyPr/>
          <a:lstStyle>
            <a:lvl1pPr>
              <a:defRPr sz="2400" b="1" i="0">
                <a:solidFill>
                  <a:srgbClr val="282B6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PRESENTATION TITLE - 24 PT CENTURY GOTHIC BOLD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5A0AD908-2322-3F41-AED9-B04E6765260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4019" y="4206240"/>
            <a:ext cx="7329351" cy="95119"/>
          </a:xfrm>
          <a:prstGeom prst="rect">
            <a:avLst/>
          </a:prstGeom>
          <a:gradFill>
            <a:gsLst>
              <a:gs pos="0">
                <a:schemeClr val="bg1"/>
              </a:gs>
              <a:gs pos="19000">
                <a:srgbClr val="4960A2"/>
              </a:gs>
              <a:gs pos="31000">
                <a:srgbClr val="25408F"/>
              </a:gs>
              <a:gs pos="51000">
                <a:srgbClr val="373C8B"/>
              </a:gs>
              <a:gs pos="7000">
                <a:srgbClr val="C9CFE3"/>
              </a:gs>
              <a:gs pos="84000">
                <a:srgbClr val="5D3484"/>
              </a:gs>
            </a:gsLst>
            <a:lin ang="10800000" scaled="1"/>
          </a:gradFill>
        </p:spPr>
        <p:txBody>
          <a:bodyPr anchor="ctr"/>
          <a:lstStyle>
            <a:lvl1pPr marL="0" indent="0">
              <a:buNone/>
              <a:defRPr sz="300">
                <a:solidFill>
                  <a:srgbClr val="5D3484"/>
                </a:solidFill>
              </a:defRPr>
            </a:lvl1pPr>
          </a:lstStyle>
          <a:p>
            <a:pPr lvl="0"/>
            <a:r>
              <a:rPr lang="en-US" sz="800"/>
              <a:t>Text Bar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10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36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C56305E-F6D4-C34A-A12D-57F2F2D3202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456716" y="2010860"/>
            <a:ext cx="3423012" cy="342301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="0" i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Upload</a:t>
            </a:r>
          </a:p>
          <a:p>
            <a:r>
              <a:rPr lang="en-US" dirty="0"/>
              <a:t>Image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1DDE2D14-5443-9540-B655-1CE2958963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2500" y="1035051"/>
            <a:ext cx="5660346" cy="3516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>
                <a:solidFill>
                  <a:srgbClr val="282B6F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82B6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SLIDE TITLE  20 PT. CENTURY GOTHIC BOLD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0A3C7B64-8784-364B-96DD-09524223925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1821" y="1733482"/>
            <a:ext cx="5661025" cy="3762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>
                <a:solidFill>
                  <a:srgbClr val="0F5CA8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F5CA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PARAGRAPH HEADER 16 PT.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6A61E5BB-DD56-3B43-9CC9-D8A6C1B8AFB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52500" y="2069447"/>
            <a:ext cx="5661025" cy="1803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rgbClr val="424242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Paragraph Body – Century Gothic Regular 14 PT.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07BB6A4F-D2CC-E74B-B32A-BE95B780F42D}"/>
              </a:ext>
            </a:extLst>
          </p:cNvPr>
          <p:cNvSpPr txBox="1">
            <a:spLocks/>
          </p:cNvSpPr>
          <p:nvPr userDrawn="1"/>
        </p:nvSpPr>
        <p:spPr>
          <a:xfrm>
            <a:off x="1041974" y="1386682"/>
            <a:ext cx="4956057" cy="91440"/>
          </a:xfrm>
          <a:prstGeom prst="rect">
            <a:avLst/>
          </a:prstGeom>
          <a:gradFill>
            <a:gsLst>
              <a:gs pos="0">
                <a:schemeClr val="bg1"/>
              </a:gs>
              <a:gs pos="19000">
                <a:srgbClr val="4960A2"/>
              </a:gs>
              <a:gs pos="31000">
                <a:srgbClr val="25408F"/>
              </a:gs>
              <a:gs pos="51000">
                <a:srgbClr val="373C8B"/>
              </a:gs>
              <a:gs pos="7000">
                <a:srgbClr val="C9CFE3"/>
              </a:gs>
              <a:gs pos="84000">
                <a:srgbClr val="5D3484"/>
              </a:gs>
            </a:gsLst>
            <a:lin ang="10800000" scaled="1"/>
          </a:gradFill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" kern="120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dirty="0">
                <a:latin typeface="Century Gothic" panose="020B0502020202020204" pitchFamily="34" charset="0"/>
              </a:rPr>
              <a:t>Text Bar</a:t>
            </a:r>
            <a:endParaRPr lang="en-US" b="0" i="0" dirty="0">
              <a:latin typeface="Century Gothic" panose="020B0502020202020204" pitchFamily="34" charset="0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AB3E922-3BF3-F94E-8AB7-2BBD2031C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314" y="6428549"/>
            <a:ext cx="849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61A1032-228A-1144-8BDC-BE3ABD159A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9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5A744-5E4B-F24D-8609-171DD37E402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74856" y="4410818"/>
            <a:ext cx="6691313" cy="1630363"/>
          </a:xfrm>
          <a:prstGeom prst="rect">
            <a:avLst/>
          </a:prstGeom>
        </p:spPr>
        <p:txBody>
          <a:bodyPr/>
          <a:lstStyle>
            <a:lvl1pPr>
              <a:defRPr sz="16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SUBHEAD 16PT CENTURY GOTHIC REGULAR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E8819B-A532-8444-BD73-7D39A754609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93266" y="3769509"/>
            <a:ext cx="6691313" cy="400050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TRANSITION SLIDE TITLE 20PT. CENTURY GOTHIC BOLD</a:t>
            </a:r>
          </a:p>
        </p:txBody>
      </p:sp>
      <p:sp>
        <p:nvSpPr>
          <p:cNvPr id="17" name="Text Placeholder 19">
            <a:extLst>
              <a:ext uri="{FF2B5EF4-FFF2-40B4-BE49-F238E27FC236}">
                <a16:creationId xmlns:a16="http://schemas.microsoft.com/office/drawing/2014/main" id="{2C719510-7009-EF4C-BDC4-23FBA1C43A7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7626" y="4229618"/>
            <a:ext cx="6465774" cy="92194"/>
          </a:xfrm>
          <a:prstGeom prst="rect">
            <a:avLst/>
          </a:prstGeom>
          <a:gradFill>
            <a:gsLst>
              <a:gs pos="26000">
                <a:srgbClr val="43307A"/>
              </a:gs>
              <a:gs pos="0">
                <a:srgbClr val="282B6F"/>
              </a:gs>
              <a:gs pos="84000">
                <a:srgbClr val="5D3484"/>
              </a:gs>
            </a:gsLst>
            <a:lin ang="10800000" scaled="1"/>
          </a:gradFill>
        </p:spPr>
        <p:txBody>
          <a:bodyPr anchor="ctr"/>
          <a:lstStyle>
            <a:lvl1pPr marL="0" indent="0">
              <a:buNone/>
              <a:defRPr sz="300" b="0" i="0">
                <a:solidFill>
                  <a:srgbClr val="5D3484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sz="800"/>
              <a:t>Text Bar</a:t>
            </a: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1BC6609-0EEE-144E-8EB1-826FF604A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314" y="6428549"/>
            <a:ext cx="849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61A1032-228A-1144-8BDC-BE3ABD159A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1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048D59B-BC04-0E46-8DA1-EBBBD10DCB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314" y="6428549"/>
            <a:ext cx="849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61A1032-228A-1144-8BDC-BE3ABD159A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64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2B398-792A-B74E-9DDA-EF3D2D860D5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0169" y="1260136"/>
            <a:ext cx="1892300" cy="1550988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chemeClr val="bg1">
                  <a:lumMod val="75000"/>
                </a:schemeClr>
              </a:buClr>
              <a:buSzPct val="170000"/>
              <a:buFont typeface="Arial" panose="020B0604020202020204" pitchFamily="34" charset="0"/>
              <a:buChar char="•"/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1pPr>
            <a:lvl2pPr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2pPr>
            <a:lvl3pPr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3pPr>
            <a:lvl4pPr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4pPr>
            <a:lvl5pPr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Sample Text 1</a:t>
            </a:r>
          </a:p>
          <a:p>
            <a:pPr lvl="0"/>
            <a:r>
              <a:rPr lang="en-US" dirty="0"/>
              <a:t>Sample Tet 2</a:t>
            </a:r>
          </a:p>
          <a:p>
            <a:pPr lvl="0"/>
            <a:r>
              <a:rPr lang="en-US" dirty="0"/>
              <a:t>Sample Text 3</a:t>
            </a:r>
          </a:p>
          <a:p>
            <a:pPr lvl="0"/>
            <a:r>
              <a:rPr lang="en-US" dirty="0"/>
              <a:t>Sample Text 4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F6F29014-0FF5-4E41-A16E-AD283A65E7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16475" y="1260136"/>
            <a:ext cx="1892300" cy="1550988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chemeClr val="bg1">
                  <a:lumMod val="75000"/>
                </a:schemeClr>
              </a:buClr>
              <a:buSzPct val="170000"/>
              <a:buFont typeface="Arial" panose="020B0604020202020204" pitchFamily="34" charset="0"/>
              <a:buChar char="•"/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1pPr>
            <a:lvl2pPr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2pPr>
            <a:lvl3pPr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3pPr>
            <a:lvl4pPr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4pPr>
            <a:lvl5pPr>
              <a:defRPr sz="1600" b="0" i="0">
                <a:solidFill>
                  <a:srgbClr val="424242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Sample Text 5</a:t>
            </a:r>
          </a:p>
          <a:p>
            <a:pPr lvl="0"/>
            <a:r>
              <a:rPr lang="en-US" dirty="0"/>
              <a:t>Sample Tet 6</a:t>
            </a:r>
          </a:p>
          <a:p>
            <a:pPr lvl="0"/>
            <a:r>
              <a:rPr lang="en-US" dirty="0"/>
              <a:t>Sample Text 7</a:t>
            </a:r>
          </a:p>
          <a:p>
            <a:pPr lvl="0"/>
            <a:r>
              <a:rPr lang="en-US" dirty="0"/>
              <a:t>Sample Text 8</a:t>
            </a:r>
          </a:p>
        </p:txBody>
      </p:sp>
      <p:sp>
        <p:nvSpPr>
          <p:cNvPr id="39" name="Text Placeholder 13">
            <a:extLst>
              <a:ext uri="{FF2B5EF4-FFF2-40B4-BE49-F238E27FC236}">
                <a16:creationId xmlns:a16="http://schemas.microsoft.com/office/drawing/2014/main" id="{BD9CE061-2986-7443-8D3A-65F21B418F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20862" y="2622794"/>
            <a:ext cx="5661025" cy="3762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>
                <a:solidFill>
                  <a:srgbClr val="0F5CA8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F5CA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PARAGRAPH HEADER 16 PT.</a:t>
            </a:r>
          </a:p>
        </p:txBody>
      </p:sp>
      <p:sp>
        <p:nvSpPr>
          <p:cNvPr id="40" name="Text Placeholder 15">
            <a:extLst>
              <a:ext uri="{FF2B5EF4-FFF2-40B4-BE49-F238E27FC236}">
                <a16:creationId xmlns:a16="http://schemas.microsoft.com/office/drawing/2014/main" id="{C580F6DD-6FA5-A843-890D-1E72E401861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21541" y="2958759"/>
            <a:ext cx="5661025" cy="1803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rgbClr val="424242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Paragraph Body – Century Gothic Regular 14 PT.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1" name="Text Placeholder 19">
            <a:extLst>
              <a:ext uri="{FF2B5EF4-FFF2-40B4-BE49-F238E27FC236}">
                <a16:creationId xmlns:a16="http://schemas.microsoft.com/office/drawing/2014/main" id="{D557E64E-ABEC-8E4C-A427-302791E8F7EB}"/>
              </a:ext>
            </a:extLst>
          </p:cNvPr>
          <p:cNvSpPr txBox="1">
            <a:spLocks/>
          </p:cNvSpPr>
          <p:nvPr userDrawn="1"/>
        </p:nvSpPr>
        <p:spPr>
          <a:xfrm>
            <a:off x="6411015" y="2275994"/>
            <a:ext cx="4956057" cy="91440"/>
          </a:xfrm>
          <a:prstGeom prst="rect">
            <a:avLst/>
          </a:prstGeom>
          <a:gradFill>
            <a:gsLst>
              <a:gs pos="0">
                <a:schemeClr val="bg1"/>
              </a:gs>
              <a:gs pos="19000">
                <a:srgbClr val="4960A2"/>
              </a:gs>
              <a:gs pos="31000">
                <a:srgbClr val="25408F"/>
              </a:gs>
              <a:gs pos="51000">
                <a:srgbClr val="373C8B"/>
              </a:gs>
              <a:gs pos="7000">
                <a:srgbClr val="C9CFE3"/>
              </a:gs>
              <a:gs pos="84000">
                <a:srgbClr val="5D3484"/>
              </a:gs>
            </a:gsLst>
            <a:lin ang="10800000" scaled="1"/>
          </a:gradFill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" kern="120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dirty="0">
                <a:latin typeface="Century Gothic" panose="020B0502020202020204" pitchFamily="34" charset="0"/>
              </a:rPr>
              <a:t>Text Bar</a:t>
            </a:r>
            <a:endParaRPr lang="en-US" b="0" i="0" dirty="0">
              <a:latin typeface="Century Gothic" panose="020B0502020202020204" pitchFamily="34" charset="0"/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7341ADC-8B97-BD47-9EA8-F1AD6D9F0C4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491568" y="3004777"/>
            <a:ext cx="3004005" cy="300440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b="0" i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PIE CHART Picture</a:t>
            </a:r>
          </a:p>
        </p:txBody>
      </p: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8E620F86-FF8A-5645-A225-06D546B4A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314" y="6428549"/>
            <a:ext cx="849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61A1032-228A-1144-8BDC-BE3ABD159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0AF33F-74EC-8548-B4D0-7A81F0F4BE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21425" y="1934560"/>
            <a:ext cx="5660462" cy="352425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rgbClr val="282B6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INFOGRAPHIC SLIDE 20 PT CENTURY GOTHIC</a:t>
            </a:r>
          </a:p>
        </p:txBody>
      </p:sp>
    </p:spTree>
    <p:extLst>
      <p:ext uri="{BB962C8B-B14F-4D97-AF65-F5344CB8AC3E}">
        <p14:creationId xmlns:p14="http://schemas.microsoft.com/office/powerpoint/2010/main" val="417094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DF42D467-18EF-1446-A041-7367EB72BD0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471433" y="5247412"/>
            <a:ext cx="806825" cy="816795"/>
          </a:xfrm>
          <a:prstGeom prst="ellipse">
            <a:avLst/>
          </a:prstGeom>
          <a:solidFill>
            <a:srgbClr val="0F5CA8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000" b="1" i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sz="1000" b="0" i="0" dirty="0">
                <a:latin typeface="Arial Narrow" panose="020B0604020202020204" pitchFamily="34" charset="0"/>
                <a:cs typeface="Arial Narrow" panose="020B0604020202020204" pitchFamily="34" charset="0"/>
              </a:rPr>
              <a:t>Circle or upload photo</a:t>
            </a:r>
            <a:endParaRPr lang="en-US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3B72ABE9-D356-024F-B648-3108019548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7949" y="1045584"/>
            <a:ext cx="5505913" cy="3516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>
                <a:solidFill>
                  <a:srgbClr val="282B6F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82B6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SLIDE TITLE 20 PT. CENTURY GOTHIC BOLD</a:t>
            </a:r>
          </a:p>
        </p:txBody>
      </p:sp>
      <p:sp>
        <p:nvSpPr>
          <p:cNvPr id="14" name="Text Placeholder 19">
            <a:extLst>
              <a:ext uri="{FF2B5EF4-FFF2-40B4-BE49-F238E27FC236}">
                <a16:creationId xmlns:a16="http://schemas.microsoft.com/office/drawing/2014/main" id="{CE3B82F6-82E0-4441-A032-BBE497806648}"/>
              </a:ext>
            </a:extLst>
          </p:cNvPr>
          <p:cNvSpPr txBox="1">
            <a:spLocks/>
          </p:cNvSpPr>
          <p:nvPr userDrawn="1"/>
        </p:nvSpPr>
        <p:spPr>
          <a:xfrm>
            <a:off x="1047423" y="1397215"/>
            <a:ext cx="4956057" cy="91440"/>
          </a:xfrm>
          <a:prstGeom prst="rect">
            <a:avLst/>
          </a:prstGeom>
          <a:gradFill>
            <a:gsLst>
              <a:gs pos="0">
                <a:schemeClr val="bg1"/>
              </a:gs>
              <a:gs pos="19000">
                <a:srgbClr val="4960A2"/>
              </a:gs>
              <a:gs pos="31000">
                <a:srgbClr val="25408F"/>
              </a:gs>
              <a:gs pos="51000">
                <a:srgbClr val="373C8B"/>
              </a:gs>
              <a:gs pos="7000">
                <a:srgbClr val="C9CFE3"/>
              </a:gs>
              <a:gs pos="84000">
                <a:srgbClr val="5D3484"/>
              </a:gs>
            </a:gsLst>
            <a:lin ang="10800000" scaled="1"/>
          </a:gradFill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" kern="120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dirty="0">
                <a:latin typeface="Century Gothic" panose="020B0502020202020204" pitchFamily="34" charset="0"/>
              </a:rPr>
              <a:t>Text Bar</a:t>
            </a:r>
            <a:endParaRPr lang="en-US" b="0" i="0" dirty="0">
              <a:latin typeface="Century Gothic" panose="020B0502020202020204" pitchFamily="34" charset="0"/>
            </a:endParaRP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5E3D9F0A-B223-CA4B-BAF5-6701E422322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2153740" y="1954622"/>
            <a:ext cx="3749040" cy="37490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="0" i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Upload </a:t>
            </a:r>
          </a:p>
          <a:p>
            <a:r>
              <a:rPr lang="en-US" dirty="0"/>
              <a:t>Image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DC6A2DCA-B28A-5945-99D3-07BD5F47D38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85800" y="3482749"/>
            <a:ext cx="2035175" cy="2036762"/>
          </a:xfrm>
          <a:prstGeom prst="ellipse">
            <a:avLst/>
          </a:prstGeom>
          <a:solidFill>
            <a:srgbClr val="5D3484"/>
          </a:solidFill>
        </p:spPr>
        <p:txBody>
          <a:bodyPr anchor="ctr"/>
          <a:lstStyle>
            <a:lvl1pPr marL="0" indent="0" algn="ctr">
              <a:buNone/>
              <a:defRPr sz="18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Circle</a:t>
            </a:r>
          </a:p>
          <a:p>
            <a:r>
              <a:rPr lang="en-US" dirty="0"/>
              <a:t>Or</a:t>
            </a:r>
          </a:p>
          <a:p>
            <a:r>
              <a:rPr lang="en-US" dirty="0"/>
              <a:t>Image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B05ECA4D-AE1E-5B4E-9B04-CF7AFB5E556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651171" y="2816067"/>
            <a:ext cx="5004801" cy="3762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>
                <a:solidFill>
                  <a:srgbClr val="0F5CA8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F5CA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PARAGRAPH HEADER 16 PT.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04017-8163-D943-A856-EB09A9F13BD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51171" y="3279548"/>
            <a:ext cx="5004801" cy="2239963"/>
          </a:xfrm>
          <a:prstGeom prst="rect">
            <a:avLst/>
          </a:prstGeo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24242"/>
              </a:buClr>
              <a:buSzPct val="130000"/>
              <a:buFont typeface="Courier New" panose="02070309020205020404" pitchFamily="49" charset="0"/>
              <a:buChar char="o"/>
              <a:tabLst/>
              <a:defRPr sz="1800" b="0" i="0">
                <a:solidFill>
                  <a:srgbClr val="424242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Sample text with bullets 18  pt.</a:t>
            </a:r>
          </a:p>
          <a:p>
            <a:pPr lvl="0"/>
            <a:r>
              <a:rPr lang="en-US" dirty="0"/>
              <a:t>Sample text with bullets 18 pt.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24242"/>
              </a:buClr>
              <a:buSzPct val="130000"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Sample text with bullets 18 pt.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24242"/>
              </a:buClr>
              <a:buSzPct val="130000"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Sample text with bullets 18 pt.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24242"/>
              </a:buClr>
              <a:buSzPct val="130000"/>
              <a:buFont typeface="Courier New" panose="02070309020205020404" pitchFamily="49" charset="0"/>
              <a:buChar char="o"/>
              <a:tabLst/>
              <a:defRPr/>
            </a:pPr>
            <a:r>
              <a:rPr lang="en-US" dirty="0"/>
              <a:t>Sample text with bullets 18 pt.</a:t>
            </a:r>
          </a:p>
          <a:p>
            <a:pPr lvl="0"/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A608859-AC78-3A4E-A5F7-DCAD0091C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314" y="6428549"/>
            <a:ext cx="849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61A1032-228A-1144-8BDC-BE3ABD159A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597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  <p15:guide id="2" pos="64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77867B32-D617-AE45-988A-92937568A40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12849" y="1306288"/>
            <a:ext cx="3195183" cy="319064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="0" i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Upload </a:t>
            </a:r>
          </a:p>
          <a:p>
            <a:r>
              <a:rPr lang="en-US" dirty="0"/>
              <a:t>Image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4CD08FA-1684-B74D-9E2A-444264C26D0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96467" y="2541625"/>
            <a:ext cx="1757855" cy="1742090"/>
          </a:xfrm>
          <a:prstGeom prst="ellipse">
            <a:avLst/>
          </a:prstGeom>
          <a:solidFill>
            <a:srgbClr val="5D3484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100" b="0" i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Circle or upload photo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95F52B90-A733-7A49-AABB-13F65B9609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472769" y="3722916"/>
            <a:ext cx="2217003" cy="22122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b="0" i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Upload Image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76C9524-8677-564B-AD81-08325A0AC92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55166" y="5335225"/>
            <a:ext cx="806825" cy="816795"/>
          </a:xfrm>
          <a:prstGeom prst="ellipse">
            <a:avLst/>
          </a:prstGeom>
          <a:solidFill>
            <a:srgbClr val="0F5CA8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1000" b="0" i="0">
                <a:solidFill>
                  <a:schemeClr val="bg1"/>
                </a:solidFill>
                <a:latin typeface="Century Gothic" panose="020B0502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US" sz="1000" b="0" i="0" dirty="0">
                <a:latin typeface="Arial Narrow" panose="020B0604020202020204" pitchFamily="34" charset="0"/>
                <a:cs typeface="Arial Narrow" panose="020B0604020202020204" pitchFamily="34" charset="0"/>
              </a:rPr>
              <a:t>Circle or upload photo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9D97F07-3CE8-084B-BE94-8614574E17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2501" y="1035055"/>
            <a:ext cx="5660347" cy="3516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>
                <a:solidFill>
                  <a:srgbClr val="282B6F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82B6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Slide Title 20 PT Century Gothic Bold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038A06A-42EB-DA42-BA15-6AA5FC62B24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1824" y="1733483"/>
            <a:ext cx="5661025" cy="3762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>
                <a:solidFill>
                  <a:srgbClr val="0F5CA8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F5CA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Paragraph Header 16 PT Century Gothic Regular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4D12C8E-CB73-F44B-A3AD-B6CE8A79C0D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1824" y="2136770"/>
            <a:ext cx="5661025" cy="1803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Paragraph body 14 PT Century Gothic Regular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F7FD36C-4851-7F46-A941-6611A0D3E466}"/>
              </a:ext>
            </a:extLst>
          </p:cNvPr>
          <p:cNvSpPr txBox="1">
            <a:spLocks/>
          </p:cNvSpPr>
          <p:nvPr userDrawn="1"/>
        </p:nvSpPr>
        <p:spPr>
          <a:xfrm>
            <a:off x="1041977" y="1386682"/>
            <a:ext cx="4956057" cy="91440"/>
          </a:xfrm>
          <a:prstGeom prst="rect">
            <a:avLst/>
          </a:prstGeom>
          <a:gradFill>
            <a:gsLst>
              <a:gs pos="0">
                <a:schemeClr val="bg1"/>
              </a:gs>
              <a:gs pos="19000">
                <a:srgbClr val="4960A2"/>
              </a:gs>
              <a:gs pos="31000">
                <a:srgbClr val="25408F"/>
              </a:gs>
              <a:gs pos="51000">
                <a:srgbClr val="373C8B"/>
              </a:gs>
              <a:gs pos="7000">
                <a:srgbClr val="C9CFE3"/>
              </a:gs>
              <a:gs pos="84000">
                <a:srgbClr val="5D3484"/>
              </a:gs>
            </a:gsLst>
            <a:lin ang="10800000" scaled="1"/>
          </a:gradFill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" kern="120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dirty="0">
                <a:latin typeface="Century Gothic" panose="020B0502020202020204" pitchFamily="34" charset="0"/>
              </a:rPr>
              <a:t>Text Bar</a:t>
            </a:r>
            <a:endParaRPr lang="en-US" sz="300" b="0" i="0" dirty="0">
              <a:latin typeface="Century Gothic" panose="020B0502020202020204" pitchFamily="34" charset="0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182F95A-9605-1A48-A416-1D9B9E049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315" y="6428553"/>
            <a:ext cx="849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61A1032-228A-1144-8BDC-BE3ABD159A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0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C56305E-F6D4-C34A-A12D-57F2F2D3202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456718" y="2010860"/>
            <a:ext cx="3423012" cy="342301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="0" i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Upload</a:t>
            </a:r>
          </a:p>
          <a:p>
            <a:r>
              <a:rPr lang="en-US" dirty="0"/>
              <a:t>Image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1DDE2D14-5443-9540-B655-1CE2958963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2501" y="1035055"/>
            <a:ext cx="5660347" cy="3516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>
                <a:solidFill>
                  <a:srgbClr val="282B6F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82B6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SLIDE TITLE  20 PT. CENTURY GOTHIC BOLD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0A3C7B64-8784-364B-96DD-09524223925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1824" y="1733483"/>
            <a:ext cx="5661025" cy="37623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>
                <a:solidFill>
                  <a:srgbClr val="0F5CA8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F5CA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PARAGRAPH HEADER 16 PT.</a:t>
            </a:r>
          </a:p>
        </p:txBody>
      </p:sp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6A61E5BB-DD56-3B43-9CC9-D8A6C1B8AFB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52502" y="2069447"/>
            <a:ext cx="5661025" cy="1803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rgbClr val="424242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Paragraph Body – Century Gothic Regular 14 PT.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07BB6A4F-D2CC-E74B-B32A-BE95B780F42D}"/>
              </a:ext>
            </a:extLst>
          </p:cNvPr>
          <p:cNvSpPr txBox="1">
            <a:spLocks/>
          </p:cNvSpPr>
          <p:nvPr userDrawn="1"/>
        </p:nvSpPr>
        <p:spPr>
          <a:xfrm>
            <a:off x="1041977" y="1386682"/>
            <a:ext cx="4956057" cy="91440"/>
          </a:xfrm>
          <a:prstGeom prst="rect">
            <a:avLst/>
          </a:prstGeom>
          <a:gradFill>
            <a:gsLst>
              <a:gs pos="0">
                <a:schemeClr val="bg1"/>
              </a:gs>
              <a:gs pos="19000">
                <a:srgbClr val="4960A2"/>
              </a:gs>
              <a:gs pos="31000">
                <a:srgbClr val="25408F"/>
              </a:gs>
              <a:gs pos="51000">
                <a:srgbClr val="373C8B"/>
              </a:gs>
              <a:gs pos="7000">
                <a:srgbClr val="C9CFE3"/>
              </a:gs>
              <a:gs pos="84000">
                <a:srgbClr val="5D3484"/>
              </a:gs>
            </a:gsLst>
            <a:lin ang="10800000" scaled="1"/>
          </a:gradFill>
        </p:spPr>
        <p:txBody>
          <a:bodyPr anchor="ctr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" kern="120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dirty="0">
                <a:latin typeface="Century Gothic" panose="020B0502020202020204" pitchFamily="34" charset="0"/>
              </a:rPr>
              <a:t>Text Bar</a:t>
            </a:r>
            <a:endParaRPr lang="en-US" sz="300" b="0" i="0" dirty="0">
              <a:latin typeface="Century Gothic" panose="020B0502020202020204" pitchFamily="34" charset="0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AB3E922-3BF3-F94E-8AB7-2BBD2031C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315" y="6428553"/>
            <a:ext cx="849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61A1032-228A-1144-8BDC-BE3ABD159A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0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AF66428-AE0B-7C49-9506-2377A8D08EF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82741" y="4333875"/>
            <a:ext cx="7431087" cy="3238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Presenter 20 PT. </a:t>
            </a:r>
            <a:r>
              <a:rPr lang="en-US" err="1"/>
              <a:t>Centery</a:t>
            </a:r>
            <a:r>
              <a:rPr lang="en-US"/>
              <a:t> Gothic - Light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205867B-4122-9942-9FBF-F209AD53896E}"/>
              </a:ext>
            </a:extLst>
          </p:cNvPr>
          <p:cNvSpPr/>
          <p:nvPr userDrawn="1"/>
        </p:nvSpPr>
        <p:spPr>
          <a:xfrm>
            <a:off x="1684022" y="4206244"/>
            <a:ext cx="6606540" cy="9511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9000">
                <a:srgbClr val="4960A2"/>
              </a:gs>
              <a:gs pos="31000">
                <a:srgbClr val="25408F"/>
              </a:gs>
              <a:gs pos="51000">
                <a:srgbClr val="373C8B"/>
              </a:gs>
              <a:gs pos="7000">
                <a:srgbClr val="C9CFE3"/>
              </a:gs>
              <a:gs pos="84000">
                <a:srgbClr val="5D348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AE8DC20-A0EA-FD4B-BBF3-D4E1B1251B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82381" y="3780725"/>
            <a:ext cx="7714019" cy="473075"/>
          </a:xfrm>
          <a:prstGeom prst="rect">
            <a:avLst/>
          </a:prstGeom>
        </p:spPr>
        <p:txBody>
          <a:bodyPr/>
          <a:lstStyle>
            <a:lvl1pPr>
              <a:defRPr sz="2400" b="1" i="0">
                <a:solidFill>
                  <a:srgbClr val="282B6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PRESENTATION TITLE - 24 PT CENTURY GOTHIC BOLD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5A0AD908-2322-3F41-AED9-B04E6765260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4022" y="4206244"/>
            <a:ext cx="7329351" cy="95119"/>
          </a:xfrm>
          <a:prstGeom prst="rect">
            <a:avLst/>
          </a:prstGeom>
          <a:gradFill>
            <a:gsLst>
              <a:gs pos="0">
                <a:schemeClr val="bg1"/>
              </a:gs>
              <a:gs pos="19000">
                <a:srgbClr val="4960A2"/>
              </a:gs>
              <a:gs pos="31000">
                <a:srgbClr val="25408F"/>
              </a:gs>
              <a:gs pos="51000">
                <a:srgbClr val="373C8B"/>
              </a:gs>
              <a:gs pos="7000">
                <a:srgbClr val="C9CFE3"/>
              </a:gs>
              <a:gs pos="84000">
                <a:srgbClr val="5D3484"/>
              </a:gs>
            </a:gsLst>
            <a:lin ang="10800000" scaled="1"/>
          </a:gradFill>
        </p:spPr>
        <p:txBody>
          <a:bodyPr anchor="ctr"/>
          <a:lstStyle>
            <a:lvl1pPr marL="0" indent="0">
              <a:buNone/>
              <a:defRPr sz="300">
                <a:solidFill>
                  <a:srgbClr val="5D3484"/>
                </a:solidFill>
              </a:defRPr>
            </a:lvl1pPr>
          </a:lstStyle>
          <a:p>
            <a:pPr lvl="0"/>
            <a:r>
              <a:rPr lang="en-US" sz="800"/>
              <a:t>Text Bar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6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4BB941D1-4FF0-D647-B8DE-7F172ADB6F6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4224"/>
            <a:ext cx="12192000" cy="49377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D5E14-CA6B-0447-BBE3-6773CE9F5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314" y="6428549"/>
            <a:ext cx="849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61A1032-228A-1144-8BDC-BE3ABD159A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7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9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96" userDrawn="1">
          <p15:clr>
            <a:srgbClr val="F26B43"/>
          </p15:clr>
        </p15:guide>
        <p15:guide id="2" pos="648" userDrawn="1">
          <p15:clr>
            <a:srgbClr val="F26B43"/>
          </p15:clr>
        </p15:guide>
        <p15:guide id="3" orient="horz" pos="1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82B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8B670E-A039-5949-9629-36E1033BEEF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680" y="0"/>
            <a:ext cx="4846320" cy="4829434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944DCC1-6025-E043-B053-928640B57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314" y="6428549"/>
            <a:ext cx="849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61A1032-228A-1144-8BDC-BE3ABD159A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02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7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60E835-5049-9044-819E-DDC31F0116D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4224"/>
            <a:ext cx="12192000" cy="49377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07A0A-F5FB-834C-A719-17F831604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314" y="6428549"/>
            <a:ext cx="849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61A1032-228A-1144-8BDC-BE3ABD159A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3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64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3EFBD6D-7733-4D48-A5E2-D3025A71BDF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4224"/>
            <a:ext cx="12192000" cy="49377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3DCBA-2E0F-484F-BDA5-79FB5B444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314" y="6428549"/>
            <a:ext cx="849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61A1032-228A-1144-8BDC-BE3ABD159A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69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96" userDrawn="1">
          <p15:clr>
            <a:srgbClr val="F26B43"/>
          </p15:clr>
        </p15:guide>
        <p15:guide id="2" pos="648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4BB941D1-4FF0-D647-B8DE-7F172ADB6F6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4224"/>
            <a:ext cx="12192000" cy="49377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D5E14-CA6B-0447-BBE3-6773CE9F5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6315" y="6428553"/>
            <a:ext cx="849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61A1032-228A-1144-8BDC-BE3ABD159A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96">
          <p15:clr>
            <a:srgbClr val="F26B43"/>
          </p15:clr>
        </p15:guide>
        <p15:guide id="2" pos="648">
          <p15:clr>
            <a:srgbClr val="F26B43"/>
          </p15:clr>
        </p15:guide>
        <p15:guide id="3" orient="horz" pos="1128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5A0146B-11A0-7643-945F-6C0F7424C99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680" y="0"/>
            <a:ext cx="4846320" cy="48294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AF52A09-D1AE-EA49-82DC-C568810AB83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" y="2408072"/>
            <a:ext cx="4587240" cy="104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4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400" b="0" i="0" u="none" strike="noStrike" kern="1200" smtClean="0">
          <a:solidFill>
            <a:schemeClr val="tx1"/>
          </a:solidFill>
          <a:effectLst/>
          <a:latin typeface="Brown" pitchFamily="2" charset="77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2000" b="0" i="0" u="none" strike="noStrike" kern="1200" smtClean="0">
          <a:solidFill>
            <a:schemeClr val="tx1"/>
          </a:solidFill>
          <a:effectLst/>
          <a:latin typeface="Brown Trial TT Medium" panose="020B05040101010101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3DA1A6-C297-45FC-A6D2-7AAE8405579D}"/>
              </a:ext>
            </a:extLst>
          </p:cNvPr>
          <p:cNvSpPr txBox="1"/>
          <p:nvPr/>
        </p:nvSpPr>
        <p:spPr>
          <a:xfrm>
            <a:off x="870857" y="4715472"/>
            <a:ext cx="6568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The MetroHealth System’s Institute for H.O.P.E.</a:t>
            </a:r>
            <a:r>
              <a:rPr kumimoji="0" lang="en-US" sz="36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TM</a:t>
            </a:r>
          </a:p>
        </p:txBody>
      </p:sp>
    </p:spTree>
    <p:extLst>
      <p:ext uri="{BB962C8B-B14F-4D97-AF65-F5344CB8AC3E}">
        <p14:creationId xmlns:p14="http://schemas.microsoft.com/office/powerpoint/2010/main" val="363766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2">
            <a:extLst>
              <a:ext uri="{FF2B5EF4-FFF2-40B4-BE49-F238E27FC236}">
                <a16:creationId xmlns:a16="http://schemas.microsoft.com/office/drawing/2014/main" id="{B267D6B1-4A34-4199-87A2-61E1CF006ED9}"/>
              </a:ext>
            </a:extLst>
          </p:cNvPr>
          <p:cNvSpPr txBox="1">
            <a:spLocks/>
          </p:cNvSpPr>
          <p:nvPr/>
        </p:nvSpPr>
        <p:spPr>
          <a:xfrm>
            <a:off x="6651" y="285470"/>
            <a:ext cx="12178697" cy="430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9226D"/>
                </a:solidFill>
                <a:effectLst/>
                <a:uLnTx/>
                <a:uFillTx/>
                <a:latin typeface="Brown LL Black" panose="020B0A04010101010104" pitchFamily="34" charset="0"/>
                <a:ea typeface="+mj-ea"/>
                <a:cs typeface="Brown LL Black" panose="020B0A04010101010104" pitchFamily="34" charset="0"/>
              </a:rPr>
              <a:t>The Institute for H.O.P.E. ™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477AA1-DA37-4609-AED9-FF3F39BFF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6883" y="4265006"/>
            <a:ext cx="1755800" cy="1743607"/>
          </a:xfrm>
          <a:prstGeom prst="rect">
            <a:avLst/>
          </a:prstGeom>
        </p:spPr>
      </p:pic>
      <p:pic>
        <p:nvPicPr>
          <p:cNvPr id="7" name="Picture Placeholder 10" descr="A picture containing text&#10;&#10;Description automatically generated">
            <a:extLst>
              <a:ext uri="{FF2B5EF4-FFF2-40B4-BE49-F238E27FC236}">
                <a16:creationId xmlns:a16="http://schemas.microsoft.com/office/drawing/2014/main" id="{0C01DAE7-66A8-4C4C-8200-E9BAD08D42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9" r="10669"/>
          <a:stretch>
            <a:fillRect/>
          </a:stretch>
        </p:blipFill>
        <p:spPr>
          <a:xfrm>
            <a:off x="7456716" y="1427594"/>
            <a:ext cx="4006278" cy="4006278"/>
          </a:xfrm>
          <a:prstGeom prst="ellipse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862B589-E4FB-4C61-9BEB-5DC007F37C42}"/>
              </a:ext>
            </a:extLst>
          </p:cNvPr>
          <p:cNvSpPr/>
          <p:nvPr/>
        </p:nvSpPr>
        <p:spPr>
          <a:xfrm>
            <a:off x="8831105" y="4922983"/>
            <a:ext cx="1236532" cy="1146068"/>
          </a:xfrm>
          <a:prstGeom prst="ellipse">
            <a:avLst/>
          </a:prstGeom>
          <a:solidFill>
            <a:srgbClr val="282B6F"/>
          </a:solidFill>
          <a:ln>
            <a:solidFill>
              <a:srgbClr val="282B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20E39F4-F4B7-4FA0-9B49-25C17D560550}"/>
              </a:ext>
            </a:extLst>
          </p:cNvPr>
          <p:cNvSpPr txBox="1">
            <a:spLocks/>
          </p:cNvSpPr>
          <p:nvPr/>
        </p:nvSpPr>
        <p:spPr>
          <a:xfrm>
            <a:off x="490128" y="1217487"/>
            <a:ext cx="6804052" cy="75713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9226D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Improved Health through Opportunity, Partnership and Empowerment 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02BC510-D685-407F-9AE7-7760B4163D9A}"/>
              </a:ext>
            </a:extLst>
          </p:cNvPr>
          <p:cNvSpPr txBox="1">
            <a:spLocks/>
          </p:cNvSpPr>
          <p:nvPr/>
        </p:nvSpPr>
        <p:spPr>
          <a:xfrm>
            <a:off x="729006" y="2475666"/>
            <a:ext cx="5661025" cy="1803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kern="1200">
                <a:solidFill>
                  <a:srgbClr val="424242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Improve the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health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 of populations by leading efforts to address social and economic barriers to good health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Brown LL" panose="020B0504010101010104" pitchFamily="34" charset="0"/>
              <a:ea typeface="+mn-ea"/>
              <a:cs typeface="Brown LL" panose="020B05040101010101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Identify and promote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opportunities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 for change in practice, learning and policy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Brown LL" panose="020B0504010101010104" pitchFamily="34" charset="0"/>
              <a:ea typeface="+mn-ea"/>
              <a:cs typeface="Brown LL" panose="020B05040101010101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Develop and nurture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partnerships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 to make the greatest impact for individuals, neighborhoods and communities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Brown LL" panose="020B0504010101010104" pitchFamily="34" charset="0"/>
              <a:ea typeface="+mn-ea"/>
              <a:cs typeface="Brown LL" panose="020B05040101010101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Co-create a self-sustaining community where everyone is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empowered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 to live their healthiest life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Brown LL" panose="020B0504010101010104" pitchFamily="34" charset="0"/>
              <a:ea typeface="+mn-ea"/>
              <a:cs typeface="Brown LL" panose="020B05040101010101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Brown LL" panose="020B0504010101010104" pitchFamily="34" charset="0"/>
              <a:ea typeface="+mn-ea"/>
              <a:cs typeface="Brown LL" panose="020B050401010101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1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2">
            <a:extLst>
              <a:ext uri="{FF2B5EF4-FFF2-40B4-BE49-F238E27FC236}">
                <a16:creationId xmlns:a16="http://schemas.microsoft.com/office/drawing/2014/main" id="{312350EC-E68D-46CB-8C95-9EAA5B0BAAD4}"/>
              </a:ext>
            </a:extLst>
          </p:cNvPr>
          <p:cNvSpPr txBox="1">
            <a:spLocks/>
          </p:cNvSpPr>
          <p:nvPr/>
        </p:nvSpPr>
        <p:spPr>
          <a:xfrm>
            <a:off x="0" y="209264"/>
            <a:ext cx="12178697" cy="430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9226D"/>
                </a:solidFill>
                <a:effectLst/>
                <a:uLnTx/>
                <a:uFillTx/>
                <a:latin typeface="Brown LL Black" panose="020B0A04010101010104" pitchFamily="34" charset="0"/>
                <a:ea typeface="+mj-ea"/>
                <a:cs typeface="Brown LL Black" panose="020B0A04010101010104" pitchFamily="34" charset="0"/>
              </a:rPr>
              <a:t>SDOH Screening Domains: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4ADAB056-A070-4D33-864A-5349140AB3D0}"/>
              </a:ext>
            </a:extLst>
          </p:cNvPr>
          <p:cNvSpPr/>
          <p:nvPr/>
        </p:nvSpPr>
        <p:spPr>
          <a:xfrm>
            <a:off x="195643" y="906879"/>
            <a:ext cx="3630400" cy="1148306"/>
          </a:xfrm>
          <a:prstGeom prst="roundRect">
            <a:avLst/>
          </a:prstGeom>
          <a:solidFill>
            <a:srgbClr val="005DAC"/>
          </a:solidFill>
          <a:ln>
            <a:solidFill>
              <a:srgbClr val="005D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723F9106-8665-4504-AD07-571D1FAD0B06}"/>
              </a:ext>
            </a:extLst>
          </p:cNvPr>
          <p:cNvSpPr/>
          <p:nvPr/>
        </p:nvSpPr>
        <p:spPr>
          <a:xfrm>
            <a:off x="340582" y="1023831"/>
            <a:ext cx="1007181" cy="9144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10" name="Picture 9" descr="A picture containing text, candelabrum&#10;&#10;Description automatically generated">
            <a:extLst>
              <a:ext uri="{FF2B5EF4-FFF2-40B4-BE49-F238E27FC236}">
                <a16:creationId xmlns:a16="http://schemas.microsoft.com/office/drawing/2014/main" id="{CD9CC61D-2F92-4043-9690-F53A77614B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53" y="1110977"/>
            <a:ext cx="835431" cy="686282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7758CB11-633B-4E73-BAE0-9EF90F25E2A4}"/>
              </a:ext>
            </a:extLst>
          </p:cNvPr>
          <p:cNvSpPr txBox="1"/>
          <p:nvPr/>
        </p:nvSpPr>
        <p:spPr>
          <a:xfrm>
            <a:off x="1545456" y="1238674"/>
            <a:ext cx="2081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Food Insecurity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5771172D-195F-4BA3-9089-C7E07E50FA87}"/>
              </a:ext>
            </a:extLst>
          </p:cNvPr>
          <p:cNvSpPr/>
          <p:nvPr/>
        </p:nvSpPr>
        <p:spPr>
          <a:xfrm>
            <a:off x="183611" y="2296561"/>
            <a:ext cx="3630400" cy="1148306"/>
          </a:xfrm>
          <a:prstGeom prst="roundRect">
            <a:avLst/>
          </a:prstGeom>
          <a:solidFill>
            <a:srgbClr val="005DAC"/>
          </a:solidFill>
          <a:ln>
            <a:solidFill>
              <a:srgbClr val="005D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234F6C3F-AB92-427B-8D61-BC81F6CB5E6D}"/>
              </a:ext>
            </a:extLst>
          </p:cNvPr>
          <p:cNvSpPr/>
          <p:nvPr/>
        </p:nvSpPr>
        <p:spPr>
          <a:xfrm>
            <a:off x="328550" y="2413513"/>
            <a:ext cx="1007181" cy="9144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2DC7280F-8EB9-4246-8C78-26CD10A328CC}"/>
              </a:ext>
            </a:extLst>
          </p:cNvPr>
          <p:cNvSpPr/>
          <p:nvPr/>
        </p:nvSpPr>
        <p:spPr>
          <a:xfrm>
            <a:off x="183611" y="3658567"/>
            <a:ext cx="3630400" cy="1148306"/>
          </a:xfrm>
          <a:prstGeom prst="roundRect">
            <a:avLst/>
          </a:prstGeom>
          <a:solidFill>
            <a:srgbClr val="005DAC"/>
          </a:solidFill>
          <a:ln>
            <a:solidFill>
              <a:srgbClr val="005D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7D9E31D2-76E8-4543-AC59-DDC8E3B9D934}"/>
              </a:ext>
            </a:extLst>
          </p:cNvPr>
          <p:cNvSpPr/>
          <p:nvPr/>
        </p:nvSpPr>
        <p:spPr>
          <a:xfrm>
            <a:off x="328550" y="3775519"/>
            <a:ext cx="1007181" cy="9144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0CDAE41A-BAC4-4149-936E-3951331DC947}"/>
              </a:ext>
            </a:extLst>
          </p:cNvPr>
          <p:cNvSpPr/>
          <p:nvPr/>
        </p:nvSpPr>
        <p:spPr>
          <a:xfrm>
            <a:off x="195643" y="5020573"/>
            <a:ext cx="3630400" cy="1148306"/>
          </a:xfrm>
          <a:prstGeom prst="roundRect">
            <a:avLst/>
          </a:prstGeom>
          <a:solidFill>
            <a:srgbClr val="005DAC"/>
          </a:solidFill>
          <a:ln>
            <a:solidFill>
              <a:srgbClr val="005D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C567FCA4-EAFF-480C-ABE0-68C4E8E78C25}"/>
              </a:ext>
            </a:extLst>
          </p:cNvPr>
          <p:cNvSpPr/>
          <p:nvPr/>
        </p:nvSpPr>
        <p:spPr>
          <a:xfrm>
            <a:off x="340582" y="5137525"/>
            <a:ext cx="1007181" cy="9144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53" name="Picture 52" descr="Icon&#10;&#10;Description automatically generated">
            <a:extLst>
              <a:ext uri="{FF2B5EF4-FFF2-40B4-BE49-F238E27FC236}">
                <a16:creationId xmlns:a16="http://schemas.microsoft.com/office/drawing/2014/main" id="{FE4D444C-C356-4908-9F3B-1D1B75BE59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53" y="2570913"/>
            <a:ext cx="802417" cy="959174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AB7521D3-56B5-4E0B-BA7E-3F86AE4AA2CE}"/>
              </a:ext>
            </a:extLst>
          </p:cNvPr>
          <p:cNvSpPr txBox="1"/>
          <p:nvPr/>
        </p:nvSpPr>
        <p:spPr>
          <a:xfrm>
            <a:off x="1509554" y="2673227"/>
            <a:ext cx="2081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Social Isolation</a:t>
            </a:r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A01BB811-D4F9-45D1-8BD7-0D13CC9092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53" y="3838072"/>
            <a:ext cx="792834" cy="792834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B2140757-0CE4-4EA8-AF35-C2AE25546B39}"/>
              </a:ext>
            </a:extLst>
          </p:cNvPr>
          <p:cNvSpPr txBox="1"/>
          <p:nvPr/>
        </p:nvSpPr>
        <p:spPr>
          <a:xfrm>
            <a:off x="1509555" y="3865665"/>
            <a:ext cx="2081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Housing Stability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408C6A78-42A9-4EB4-8962-7D7F72BFD71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53" y="5174928"/>
            <a:ext cx="839138" cy="839593"/>
          </a:xfrm>
          <a:prstGeom prst="rect">
            <a:avLst/>
          </a:prstGeom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523DA787-8005-41F9-9D1F-DC813A326C76}"/>
              </a:ext>
            </a:extLst>
          </p:cNvPr>
          <p:cNvSpPr txBox="1"/>
          <p:nvPr/>
        </p:nvSpPr>
        <p:spPr>
          <a:xfrm>
            <a:off x="1545457" y="5394669"/>
            <a:ext cx="2081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Transportation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9161620E-9C5D-4CD2-9231-A24DC85C254D}"/>
              </a:ext>
            </a:extLst>
          </p:cNvPr>
          <p:cNvSpPr/>
          <p:nvPr/>
        </p:nvSpPr>
        <p:spPr>
          <a:xfrm>
            <a:off x="4247565" y="905946"/>
            <a:ext cx="3630400" cy="1148306"/>
          </a:xfrm>
          <a:prstGeom prst="roundRect">
            <a:avLst/>
          </a:prstGeom>
          <a:solidFill>
            <a:srgbClr val="005DAC"/>
          </a:solidFill>
          <a:ln>
            <a:solidFill>
              <a:srgbClr val="005D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5FE768B3-D34C-4F68-9E17-F0B60BADB241}"/>
              </a:ext>
            </a:extLst>
          </p:cNvPr>
          <p:cNvSpPr/>
          <p:nvPr/>
        </p:nvSpPr>
        <p:spPr>
          <a:xfrm>
            <a:off x="4392504" y="1022898"/>
            <a:ext cx="1007181" cy="9144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AF6DA8F8-68BD-4B37-86F5-30D099942025}"/>
              </a:ext>
            </a:extLst>
          </p:cNvPr>
          <p:cNvSpPr/>
          <p:nvPr/>
        </p:nvSpPr>
        <p:spPr>
          <a:xfrm>
            <a:off x="4261376" y="2311731"/>
            <a:ext cx="3630400" cy="1148306"/>
          </a:xfrm>
          <a:prstGeom prst="roundRect">
            <a:avLst/>
          </a:prstGeom>
          <a:solidFill>
            <a:srgbClr val="005DAC"/>
          </a:solidFill>
          <a:ln>
            <a:solidFill>
              <a:srgbClr val="005D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0905FA67-3BE9-4568-BE24-704CA70AC039}"/>
              </a:ext>
            </a:extLst>
          </p:cNvPr>
          <p:cNvSpPr/>
          <p:nvPr/>
        </p:nvSpPr>
        <p:spPr>
          <a:xfrm>
            <a:off x="4406315" y="2428683"/>
            <a:ext cx="1007181" cy="9144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7A8C80BD-063F-44E1-81D8-2907F62A3E13}"/>
              </a:ext>
            </a:extLst>
          </p:cNvPr>
          <p:cNvSpPr/>
          <p:nvPr/>
        </p:nvSpPr>
        <p:spPr>
          <a:xfrm>
            <a:off x="4298982" y="3687081"/>
            <a:ext cx="3630400" cy="1148306"/>
          </a:xfrm>
          <a:prstGeom prst="roundRect">
            <a:avLst/>
          </a:prstGeom>
          <a:solidFill>
            <a:srgbClr val="005DAC"/>
          </a:solidFill>
          <a:ln>
            <a:solidFill>
              <a:srgbClr val="005D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5822B699-9C55-48E0-990C-10C3829293CC}"/>
              </a:ext>
            </a:extLst>
          </p:cNvPr>
          <p:cNvSpPr/>
          <p:nvPr/>
        </p:nvSpPr>
        <p:spPr>
          <a:xfrm>
            <a:off x="4443921" y="3804033"/>
            <a:ext cx="1007181" cy="9144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50866393-5CF0-4595-9488-D595C369F520}"/>
              </a:ext>
            </a:extLst>
          </p:cNvPr>
          <p:cNvSpPr/>
          <p:nvPr/>
        </p:nvSpPr>
        <p:spPr>
          <a:xfrm>
            <a:off x="4261376" y="5038347"/>
            <a:ext cx="3630400" cy="1148306"/>
          </a:xfrm>
          <a:prstGeom prst="roundRect">
            <a:avLst/>
          </a:prstGeom>
          <a:solidFill>
            <a:srgbClr val="005DAC"/>
          </a:solidFill>
          <a:ln>
            <a:solidFill>
              <a:srgbClr val="005D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A1088B88-7FCB-4EED-A28F-7F5CE309BAA2}"/>
              </a:ext>
            </a:extLst>
          </p:cNvPr>
          <p:cNvSpPr/>
          <p:nvPr/>
        </p:nvSpPr>
        <p:spPr>
          <a:xfrm>
            <a:off x="4406315" y="5155299"/>
            <a:ext cx="1007181" cy="9144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15445113-F2AF-491E-B057-A314D512AE8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808" y="1041605"/>
            <a:ext cx="857710" cy="857710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980BDED6-95BA-4044-8754-D82D202705DB}"/>
              </a:ext>
            </a:extLst>
          </p:cNvPr>
          <p:cNvSpPr txBox="1"/>
          <p:nvPr/>
        </p:nvSpPr>
        <p:spPr>
          <a:xfrm>
            <a:off x="5597891" y="1102560"/>
            <a:ext cx="2081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Physical Activity</a:t>
            </a:r>
          </a:p>
        </p:txBody>
      </p:sp>
      <p:pic>
        <p:nvPicPr>
          <p:cNvPr id="24" name="Picture 23" descr="Logo&#10;&#10;Description automatically generated">
            <a:extLst>
              <a:ext uri="{FF2B5EF4-FFF2-40B4-BE49-F238E27FC236}">
                <a16:creationId xmlns:a16="http://schemas.microsoft.com/office/drawing/2014/main" id="{075919B4-30C1-4B1E-A310-C22D6447939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526" y="2586967"/>
            <a:ext cx="967159" cy="570191"/>
          </a:xfrm>
          <a:prstGeom prst="rect">
            <a:avLst/>
          </a:prstGeom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6F095310-CEC3-4C6E-BD6F-20E1231C8929}"/>
              </a:ext>
            </a:extLst>
          </p:cNvPr>
          <p:cNvSpPr txBox="1"/>
          <p:nvPr/>
        </p:nvSpPr>
        <p:spPr>
          <a:xfrm>
            <a:off x="5597890" y="2518119"/>
            <a:ext cx="2081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Financial Resource Strain</a:t>
            </a:r>
          </a:p>
        </p:txBody>
      </p:sp>
      <p:pic>
        <p:nvPicPr>
          <p:cNvPr id="51" name="Picture 50" descr="Icon&#10;&#10;Description automatically generated">
            <a:extLst>
              <a:ext uri="{FF2B5EF4-FFF2-40B4-BE49-F238E27FC236}">
                <a16:creationId xmlns:a16="http://schemas.microsoft.com/office/drawing/2014/main" id="{2E9B562A-FF0D-4956-B685-D27C2494DA3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619" y="3987381"/>
            <a:ext cx="932877" cy="486501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AB45703E-338A-4C26-989F-A2E712F1E923}"/>
              </a:ext>
            </a:extLst>
          </p:cNvPr>
          <p:cNvSpPr txBox="1"/>
          <p:nvPr/>
        </p:nvSpPr>
        <p:spPr>
          <a:xfrm>
            <a:off x="5649308" y="4030576"/>
            <a:ext cx="2081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Stress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041298A9-8BC4-45EB-A648-C5B8DFFEB35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450" y="5192702"/>
            <a:ext cx="529571" cy="808192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E49AF5A6-47CE-44FA-B1B8-D2B9BB52E448}"/>
              </a:ext>
            </a:extLst>
          </p:cNvPr>
          <p:cNvSpPr txBox="1"/>
          <p:nvPr/>
        </p:nvSpPr>
        <p:spPr>
          <a:xfrm>
            <a:off x="5597891" y="5242855"/>
            <a:ext cx="2293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Intimate Partner Violence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0E02F860-BBCC-4DFA-A04F-9F64FA3FC6F7}"/>
              </a:ext>
            </a:extLst>
          </p:cNvPr>
          <p:cNvSpPr/>
          <p:nvPr/>
        </p:nvSpPr>
        <p:spPr>
          <a:xfrm>
            <a:off x="8365957" y="906879"/>
            <a:ext cx="3630400" cy="1148306"/>
          </a:xfrm>
          <a:prstGeom prst="roundRect">
            <a:avLst/>
          </a:prstGeom>
          <a:solidFill>
            <a:srgbClr val="005DAC"/>
          </a:solidFill>
          <a:ln>
            <a:solidFill>
              <a:srgbClr val="005D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A5B27940-D733-4989-A47C-E307611EDC75}"/>
              </a:ext>
            </a:extLst>
          </p:cNvPr>
          <p:cNvSpPr/>
          <p:nvPr/>
        </p:nvSpPr>
        <p:spPr>
          <a:xfrm>
            <a:off x="8510896" y="1023831"/>
            <a:ext cx="1007181" cy="9144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5ABF7861-B452-4A6D-ADDE-3695E6598C10}"/>
              </a:ext>
            </a:extLst>
          </p:cNvPr>
          <p:cNvSpPr/>
          <p:nvPr/>
        </p:nvSpPr>
        <p:spPr>
          <a:xfrm>
            <a:off x="8365957" y="2292809"/>
            <a:ext cx="3630400" cy="1148306"/>
          </a:xfrm>
          <a:prstGeom prst="roundRect">
            <a:avLst/>
          </a:prstGeom>
          <a:solidFill>
            <a:srgbClr val="005DAC"/>
          </a:solidFill>
          <a:ln>
            <a:solidFill>
              <a:srgbClr val="005D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C9897481-6A6D-474D-BE4F-57E427D1F272}"/>
              </a:ext>
            </a:extLst>
          </p:cNvPr>
          <p:cNvSpPr/>
          <p:nvPr/>
        </p:nvSpPr>
        <p:spPr>
          <a:xfrm>
            <a:off x="8510896" y="2409761"/>
            <a:ext cx="1007181" cy="9144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FFA40E39-CFBC-412E-B96D-0553F459E844}"/>
              </a:ext>
            </a:extLst>
          </p:cNvPr>
          <p:cNvSpPr/>
          <p:nvPr/>
        </p:nvSpPr>
        <p:spPr>
          <a:xfrm>
            <a:off x="8363162" y="3735371"/>
            <a:ext cx="3630400" cy="1148306"/>
          </a:xfrm>
          <a:prstGeom prst="roundRect">
            <a:avLst/>
          </a:prstGeom>
          <a:solidFill>
            <a:srgbClr val="005DAC"/>
          </a:solidFill>
          <a:ln>
            <a:solidFill>
              <a:srgbClr val="005D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202EEF78-6039-44C9-86A0-EB945FAB8DC4}"/>
              </a:ext>
            </a:extLst>
          </p:cNvPr>
          <p:cNvSpPr/>
          <p:nvPr/>
        </p:nvSpPr>
        <p:spPr>
          <a:xfrm>
            <a:off x="8508101" y="3852323"/>
            <a:ext cx="1007181" cy="9144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4DD576DD-F90C-4F0E-84A6-D06BD85D10E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085" y="1061375"/>
            <a:ext cx="829212" cy="829212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A5F10526-E28E-4E23-9DBF-75704129F655}"/>
              </a:ext>
            </a:extLst>
          </p:cNvPr>
          <p:cNvSpPr txBox="1"/>
          <p:nvPr/>
        </p:nvSpPr>
        <p:spPr>
          <a:xfrm>
            <a:off x="9716283" y="1122038"/>
            <a:ext cx="2081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Digital Connectivity</a:t>
            </a:r>
          </a:p>
        </p:txBody>
      </p:sp>
      <p:pic>
        <p:nvPicPr>
          <p:cNvPr id="57" name="Graphic 56" descr="Employee badge with solid fill">
            <a:extLst>
              <a:ext uri="{FF2B5EF4-FFF2-40B4-BE49-F238E27FC236}">
                <a16:creationId xmlns:a16="http://schemas.microsoft.com/office/drawing/2014/main" id="{9249CD31-7C27-4D04-96BD-55E0EE30EA8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554491" y="2372138"/>
            <a:ext cx="914400" cy="914400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575A837D-2D19-4D14-BF3F-4BE3576D24BC}"/>
              </a:ext>
            </a:extLst>
          </p:cNvPr>
          <p:cNvSpPr txBox="1"/>
          <p:nvPr/>
        </p:nvSpPr>
        <p:spPr>
          <a:xfrm>
            <a:off x="9740876" y="2476459"/>
            <a:ext cx="2081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Employment Status</a:t>
            </a:r>
          </a:p>
        </p:txBody>
      </p:sp>
      <p:pic>
        <p:nvPicPr>
          <p:cNvPr id="55" name="Graphic 54" descr="Schoolhouse outline">
            <a:extLst>
              <a:ext uri="{FF2B5EF4-FFF2-40B4-BE49-F238E27FC236}">
                <a16:creationId xmlns:a16="http://schemas.microsoft.com/office/drawing/2014/main" id="{F3619266-3366-40B5-A857-152DF3C93DD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554491" y="3804034"/>
            <a:ext cx="914400" cy="914400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F07AF85D-4FB5-4E98-B298-1AF6B465BED5}"/>
              </a:ext>
            </a:extLst>
          </p:cNvPr>
          <p:cNvSpPr txBox="1"/>
          <p:nvPr/>
        </p:nvSpPr>
        <p:spPr>
          <a:xfrm>
            <a:off x="9716283" y="4061178"/>
            <a:ext cx="2081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224726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2">
            <a:extLst>
              <a:ext uri="{FF2B5EF4-FFF2-40B4-BE49-F238E27FC236}">
                <a16:creationId xmlns:a16="http://schemas.microsoft.com/office/drawing/2014/main" id="{8F980E0F-9C3E-4A32-83CA-D932E84E769A}"/>
              </a:ext>
            </a:extLst>
          </p:cNvPr>
          <p:cNvSpPr txBox="1">
            <a:spLocks/>
          </p:cNvSpPr>
          <p:nvPr/>
        </p:nvSpPr>
        <p:spPr>
          <a:xfrm>
            <a:off x="0" y="209264"/>
            <a:ext cx="12178697" cy="430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19226D"/>
                </a:solidFill>
                <a:latin typeface="Brown LL Black" panose="020B0A04010101010104" pitchFamily="34" charset="0"/>
                <a:cs typeface="Brown LL Black" panose="020B0A04010101010104" pitchFamily="34" charset="0"/>
              </a:rPr>
              <a:t>Deep Dive: Food Insecurity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896EF09-402C-4B61-9D53-89E521C7E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809" y="3005866"/>
            <a:ext cx="4648489" cy="332397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1C47D67-91F9-4C6F-8151-4BC64D530E66}"/>
              </a:ext>
            </a:extLst>
          </p:cNvPr>
          <p:cNvSpPr txBox="1"/>
          <p:nvPr/>
        </p:nvSpPr>
        <p:spPr>
          <a:xfrm>
            <a:off x="3262964" y="3570625"/>
            <a:ext cx="154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44%</a:t>
            </a:r>
            <a:r>
              <a:rPr lang="en-US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 have 3 or more other risks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9CECF9-4225-442A-8622-64AD39CE987F}"/>
              </a:ext>
            </a:extLst>
          </p:cNvPr>
          <p:cNvSpPr txBox="1"/>
          <p:nvPr/>
        </p:nvSpPr>
        <p:spPr>
          <a:xfrm>
            <a:off x="6939216" y="3040471"/>
            <a:ext cx="227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11.7x More Likely</a:t>
            </a:r>
            <a:endParaRPr lang="en-US" dirty="0">
              <a:solidFill>
                <a:srgbClr val="19226D"/>
              </a:solidFill>
              <a:latin typeface="Brown LL" panose="020B0504010101010104" pitchFamily="34" charset="0"/>
              <a:cs typeface="Brown LL" panose="020B05040101010101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9FD934-4D99-4B35-B606-FA507DB0AE5D}"/>
              </a:ext>
            </a:extLst>
          </p:cNvPr>
          <p:cNvSpPr txBox="1"/>
          <p:nvPr/>
        </p:nvSpPr>
        <p:spPr>
          <a:xfrm>
            <a:off x="6939216" y="3888770"/>
            <a:ext cx="360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3.4x More Likely</a:t>
            </a:r>
            <a:endParaRPr lang="en-US" dirty="0">
              <a:solidFill>
                <a:srgbClr val="19226D"/>
              </a:solidFill>
              <a:latin typeface="Brown LL" panose="020B0504010101010104" pitchFamily="34" charset="0"/>
              <a:cs typeface="Brown LL" panose="020B05040101010101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E66992-8769-4778-B6ED-EA56A3E5048D}"/>
              </a:ext>
            </a:extLst>
          </p:cNvPr>
          <p:cNvSpPr txBox="1"/>
          <p:nvPr/>
        </p:nvSpPr>
        <p:spPr>
          <a:xfrm>
            <a:off x="6939215" y="4737069"/>
            <a:ext cx="360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3.0x More Likely</a:t>
            </a:r>
            <a:endParaRPr lang="en-US" dirty="0">
              <a:solidFill>
                <a:srgbClr val="19226D"/>
              </a:solidFill>
              <a:latin typeface="Brown LL" panose="020B0504010101010104" pitchFamily="34" charset="0"/>
              <a:cs typeface="Brown LL" panose="020B05040101010101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9B928BC-7161-48D3-9088-EA8C8BC25D2F}"/>
              </a:ext>
            </a:extLst>
          </p:cNvPr>
          <p:cNvCxnSpPr/>
          <p:nvPr/>
        </p:nvCxnSpPr>
        <p:spPr>
          <a:xfrm>
            <a:off x="9038124" y="2998701"/>
            <a:ext cx="0" cy="526081"/>
          </a:xfrm>
          <a:prstGeom prst="line">
            <a:avLst/>
          </a:prstGeom>
          <a:ln w="28575">
            <a:solidFill>
              <a:srgbClr val="1922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1636F26-66C4-4B44-AA0E-1063DFB5D367}"/>
              </a:ext>
            </a:extLst>
          </p:cNvPr>
          <p:cNvSpPr txBox="1"/>
          <p:nvPr/>
        </p:nvSpPr>
        <p:spPr>
          <a:xfrm>
            <a:off x="9201852" y="2944035"/>
            <a:ext cx="2006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Financial Resource Strain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70369D1-1B4F-42E5-82F0-6958E2716519}"/>
              </a:ext>
            </a:extLst>
          </p:cNvPr>
          <p:cNvCxnSpPr/>
          <p:nvPr/>
        </p:nvCxnSpPr>
        <p:spPr>
          <a:xfrm>
            <a:off x="9038124" y="3797432"/>
            <a:ext cx="0" cy="526081"/>
          </a:xfrm>
          <a:prstGeom prst="line">
            <a:avLst/>
          </a:prstGeom>
          <a:ln w="28575">
            <a:solidFill>
              <a:srgbClr val="1922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967B7B1-60A4-4657-B75B-EDFCD17D7EE4}"/>
              </a:ext>
            </a:extLst>
          </p:cNvPr>
          <p:cNvSpPr txBox="1"/>
          <p:nvPr/>
        </p:nvSpPr>
        <p:spPr>
          <a:xfrm>
            <a:off x="9201852" y="3888770"/>
            <a:ext cx="2006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Transportation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CC15231-509D-4CE9-8B6E-4EAE836B9EA0}"/>
              </a:ext>
            </a:extLst>
          </p:cNvPr>
          <p:cNvCxnSpPr/>
          <p:nvPr/>
        </p:nvCxnSpPr>
        <p:spPr>
          <a:xfrm>
            <a:off x="9038124" y="4614937"/>
            <a:ext cx="0" cy="526081"/>
          </a:xfrm>
          <a:prstGeom prst="line">
            <a:avLst/>
          </a:prstGeom>
          <a:ln w="28575">
            <a:solidFill>
              <a:srgbClr val="1922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3940A04-36C4-48ED-B46D-576E804725F7}"/>
              </a:ext>
            </a:extLst>
          </p:cNvPr>
          <p:cNvSpPr txBox="1"/>
          <p:nvPr/>
        </p:nvSpPr>
        <p:spPr>
          <a:xfrm>
            <a:off x="9201851" y="4706275"/>
            <a:ext cx="209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Housing Stability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84D708-AB37-4CAB-B815-6F1A035C99F8}"/>
              </a:ext>
            </a:extLst>
          </p:cNvPr>
          <p:cNvSpPr txBox="1"/>
          <p:nvPr/>
        </p:nvSpPr>
        <p:spPr>
          <a:xfrm>
            <a:off x="6948741" y="5492629"/>
            <a:ext cx="360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1.9x More Likely</a:t>
            </a:r>
            <a:endParaRPr lang="en-US" dirty="0">
              <a:solidFill>
                <a:srgbClr val="19226D"/>
              </a:solidFill>
              <a:latin typeface="Brown LL" panose="020B0504010101010104" pitchFamily="34" charset="0"/>
              <a:cs typeface="Brown LL" panose="020B05040101010101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8BB5410-71D4-4D10-81C0-65083AC0F6D6}"/>
              </a:ext>
            </a:extLst>
          </p:cNvPr>
          <p:cNvCxnSpPr/>
          <p:nvPr/>
        </p:nvCxnSpPr>
        <p:spPr>
          <a:xfrm>
            <a:off x="9047650" y="5370497"/>
            <a:ext cx="0" cy="526081"/>
          </a:xfrm>
          <a:prstGeom prst="line">
            <a:avLst/>
          </a:prstGeom>
          <a:ln w="28575">
            <a:solidFill>
              <a:srgbClr val="1922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68E3F2A-AA81-4649-B93A-35A723E1AADB}"/>
              </a:ext>
            </a:extLst>
          </p:cNvPr>
          <p:cNvSpPr txBox="1"/>
          <p:nvPr/>
        </p:nvSpPr>
        <p:spPr>
          <a:xfrm>
            <a:off x="9211377" y="5310371"/>
            <a:ext cx="2098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Intimate Partner Violence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6BFB27-A37F-421A-BDE2-4185BC4B6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93156"/>
              </p:ext>
            </p:extLst>
          </p:nvPr>
        </p:nvGraphicFramePr>
        <p:xfrm>
          <a:off x="714968" y="988714"/>
          <a:ext cx="10762063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0978">
                  <a:extLst>
                    <a:ext uri="{9D8B030D-6E8A-4147-A177-3AD203B41FA5}">
                      <a16:colId xmlns:a16="http://schemas.microsoft.com/office/drawing/2014/main" val="1810004359"/>
                    </a:ext>
                  </a:extLst>
                </a:gridCol>
                <a:gridCol w="2010978">
                  <a:extLst>
                    <a:ext uri="{9D8B030D-6E8A-4147-A177-3AD203B41FA5}">
                      <a16:colId xmlns:a16="http://schemas.microsoft.com/office/drawing/2014/main" val="2137708920"/>
                    </a:ext>
                  </a:extLst>
                </a:gridCol>
                <a:gridCol w="2952899">
                  <a:extLst>
                    <a:ext uri="{9D8B030D-6E8A-4147-A177-3AD203B41FA5}">
                      <a16:colId xmlns:a16="http://schemas.microsoft.com/office/drawing/2014/main" val="1109060178"/>
                    </a:ext>
                  </a:extLst>
                </a:gridCol>
                <a:gridCol w="2058482">
                  <a:extLst>
                    <a:ext uri="{9D8B030D-6E8A-4147-A177-3AD203B41FA5}">
                      <a16:colId xmlns:a16="http://schemas.microsoft.com/office/drawing/2014/main" val="813656081"/>
                    </a:ext>
                  </a:extLst>
                </a:gridCol>
                <a:gridCol w="1728726">
                  <a:extLst>
                    <a:ext uri="{9D8B030D-6E8A-4147-A177-3AD203B41FA5}">
                      <a16:colId xmlns:a16="http://schemas.microsoft.com/office/drawing/2014/main" val="22994365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Brown LL" panose="020B0504010101010104" pitchFamily="34" charset="0"/>
                        <a:cs typeface="Brown LL" panose="020B05040101010101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Total Risk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Black / African American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White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Hispanic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19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At Risk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87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13,583 (21%)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87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6,506 (29%)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87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5,582 (15%)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87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1,702 (31%)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87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022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Not At Risk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B7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51,821 (79%)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B7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15,598 (71%)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B7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31,838 (85%)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B7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3,746 (69%)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B7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3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65,404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22,104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37,420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5,448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220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03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2">
            <a:extLst>
              <a:ext uri="{FF2B5EF4-FFF2-40B4-BE49-F238E27FC236}">
                <a16:creationId xmlns:a16="http://schemas.microsoft.com/office/drawing/2014/main" id="{8F980E0F-9C3E-4A32-83CA-D932E84E769A}"/>
              </a:ext>
            </a:extLst>
          </p:cNvPr>
          <p:cNvSpPr txBox="1">
            <a:spLocks/>
          </p:cNvSpPr>
          <p:nvPr/>
        </p:nvSpPr>
        <p:spPr>
          <a:xfrm>
            <a:off x="0" y="209264"/>
            <a:ext cx="12178697" cy="430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19226D"/>
                </a:solidFill>
                <a:latin typeface="Brown LL Black" panose="020B0A04010101010104" pitchFamily="34" charset="0"/>
                <a:cs typeface="Brown LL Black" panose="020B0A04010101010104" pitchFamily="34" charset="0"/>
              </a:rPr>
              <a:t>Deep Dive: Food Insecurity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611281-F114-465B-AEAA-F82C481D94DC}"/>
              </a:ext>
            </a:extLst>
          </p:cNvPr>
          <p:cNvSpPr txBox="1"/>
          <p:nvPr/>
        </p:nvSpPr>
        <p:spPr>
          <a:xfrm>
            <a:off x="7601586" y="1431077"/>
            <a:ext cx="227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25% More Likely</a:t>
            </a:r>
            <a:endParaRPr lang="en-US" dirty="0">
              <a:solidFill>
                <a:srgbClr val="19226D"/>
              </a:solidFill>
              <a:latin typeface="Brown LL" panose="020B0504010101010104" pitchFamily="34" charset="0"/>
              <a:cs typeface="Brown LL" panose="020B05040101010101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44C0E75-7C41-4322-A116-302AD6703424}"/>
              </a:ext>
            </a:extLst>
          </p:cNvPr>
          <p:cNvCxnSpPr/>
          <p:nvPr/>
        </p:nvCxnSpPr>
        <p:spPr>
          <a:xfrm>
            <a:off x="9700494" y="1389307"/>
            <a:ext cx="0" cy="526081"/>
          </a:xfrm>
          <a:prstGeom prst="line">
            <a:avLst/>
          </a:prstGeom>
          <a:ln w="28575">
            <a:solidFill>
              <a:srgbClr val="1922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BAFAD02-BD80-47DC-A306-3D01908983AD}"/>
              </a:ext>
            </a:extLst>
          </p:cNvPr>
          <p:cNvSpPr txBox="1"/>
          <p:nvPr/>
        </p:nvSpPr>
        <p:spPr>
          <a:xfrm>
            <a:off x="9864222" y="1334641"/>
            <a:ext cx="2006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3 or more ED visits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E86E49-C600-4823-85F4-F7E5AA590309}"/>
              </a:ext>
            </a:extLst>
          </p:cNvPr>
          <p:cNvSpPr txBox="1"/>
          <p:nvPr/>
        </p:nvSpPr>
        <p:spPr>
          <a:xfrm>
            <a:off x="7611111" y="2243056"/>
            <a:ext cx="227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62% More Likely</a:t>
            </a:r>
            <a:endParaRPr lang="en-US" dirty="0">
              <a:solidFill>
                <a:srgbClr val="19226D"/>
              </a:solidFill>
              <a:latin typeface="Brown LL" panose="020B0504010101010104" pitchFamily="34" charset="0"/>
              <a:cs typeface="Brown LL" panose="020B05040101010101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3A46223-E5EA-48B4-9F92-8EC3272C2EE7}"/>
              </a:ext>
            </a:extLst>
          </p:cNvPr>
          <p:cNvCxnSpPr/>
          <p:nvPr/>
        </p:nvCxnSpPr>
        <p:spPr>
          <a:xfrm>
            <a:off x="9710019" y="2201286"/>
            <a:ext cx="0" cy="526081"/>
          </a:xfrm>
          <a:prstGeom prst="line">
            <a:avLst/>
          </a:prstGeom>
          <a:ln w="28575">
            <a:solidFill>
              <a:srgbClr val="1922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D53D742-590C-40CB-863C-74F778165DC0}"/>
              </a:ext>
            </a:extLst>
          </p:cNvPr>
          <p:cNvSpPr txBox="1"/>
          <p:nvPr/>
        </p:nvSpPr>
        <p:spPr>
          <a:xfrm>
            <a:off x="9873747" y="2146620"/>
            <a:ext cx="2006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10 or more ED visits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BBAC65A-93D4-426A-B44B-B63E80A8E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6" y="1230494"/>
            <a:ext cx="6318607" cy="441471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938A173-CAB6-4637-AB10-CAAD83BB8D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9943" y="3029939"/>
            <a:ext cx="5200066" cy="33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5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gure 7. Number of Other Risks for Patients Who Are At Risk for Housing.">
            <a:extLst>
              <a:ext uri="{FF2B5EF4-FFF2-40B4-BE49-F238E27FC236}">
                <a16:creationId xmlns:a16="http://schemas.microsoft.com/office/drawing/2014/main" id="{5163088C-2E51-4E49-B18A-33BC6E675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85" y="3040471"/>
            <a:ext cx="4648489" cy="332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42">
            <a:extLst>
              <a:ext uri="{FF2B5EF4-FFF2-40B4-BE49-F238E27FC236}">
                <a16:creationId xmlns:a16="http://schemas.microsoft.com/office/drawing/2014/main" id="{8F980E0F-9C3E-4A32-83CA-D932E84E769A}"/>
              </a:ext>
            </a:extLst>
          </p:cNvPr>
          <p:cNvSpPr txBox="1">
            <a:spLocks/>
          </p:cNvSpPr>
          <p:nvPr/>
        </p:nvSpPr>
        <p:spPr>
          <a:xfrm>
            <a:off x="0" y="209264"/>
            <a:ext cx="12178697" cy="430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19226D"/>
                </a:solidFill>
                <a:latin typeface="Brown LL Black" panose="020B0A04010101010104" pitchFamily="34" charset="0"/>
                <a:cs typeface="Brown LL Black" panose="020B0A04010101010104" pitchFamily="34" charset="0"/>
              </a:rPr>
              <a:t>Deep Dive: Housing Instability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C47D67-91F9-4C6F-8151-4BC64D530E66}"/>
              </a:ext>
            </a:extLst>
          </p:cNvPr>
          <p:cNvSpPr txBox="1"/>
          <p:nvPr/>
        </p:nvSpPr>
        <p:spPr>
          <a:xfrm>
            <a:off x="3262964" y="3570625"/>
            <a:ext cx="154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40%</a:t>
            </a:r>
            <a:r>
              <a:rPr lang="en-US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 have 3 or more other risks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9CECF9-4225-442A-8622-64AD39CE987F}"/>
              </a:ext>
            </a:extLst>
          </p:cNvPr>
          <p:cNvSpPr txBox="1"/>
          <p:nvPr/>
        </p:nvSpPr>
        <p:spPr>
          <a:xfrm>
            <a:off x="6939216" y="3040471"/>
            <a:ext cx="227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4.4x More Likely</a:t>
            </a:r>
            <a:endParaRPr lang="en-US" dirty="0">
              <a:solidFill>
                <a:srgbClr val="19226D"/>
              </a:solidFill>
              <a:latin typeface="Brown LL" panose="020B0504010101010104" pitchFamily="34" charset="0"/>
              <a:cs typeface="Brown LL" panose="020B05040101010101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9FD934-4D99-4B35-B606-FA507DB0AE5D}"/>
              </a:ext>
            </a:extLst>
          </p:cNvPr>
          <p:cNvSpPr txBox="1"/>
          <p:nvPr/>
        </p:nvSpPr>
        <p:spPr>
          <a:xfrm>
            <a:off x="6939216" y="3888770"/>
            <a:ext cx="360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3.0x More Likely</a:t>
            </a:r>
            <a:endParaRPr lang="en-US" dirty="0">
              <a:solidFill>
                <a:srgbClr val="19226D"/>
              </a:solidFill>
              <a:latin typeface="Brown LL" panose="020B0504010101010104" pitchFamily="34" charset="0"/>
              <a:cs typeface="Brown LL" panose="020B05040101010101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E66992-8769-4778-B6ED-EA56A3E5048D}"/>
              </a:ext>
            </a:extLst>
          </p:cNvPr>
          <p:cNvSpPr txBox="1"/>
          <p:nvPr/>
        </p:nvSpPr>
        <p:spPr>
          <a:xfrm>
            <a:off x="6939215" y="4737069"/>
            <a:ext cx="360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2.6x More Likely</a:t>
            </a:r>
            <a:endParaRPr lang="en-US" dirty="0">
              <a:solidFill>
                <a:srgbClr val="19226D"/>
              </a:solidFill>
              <a:latin typeface="Brown LL" panose="020B0504010101010104" pitchFamily="34" charset="0"/>
              <a:cs typeface="Brown LL" panose="020B05040101010101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9B928BC-7161-48D3-9088-EA8C8BC25D2F}"/>
              </a:ext>
            </a:extLst>
          </p:cNvPr>
          <p:cNvCxnSpPr/>
          <p:nvPr/>
        </p:nvCxnSpPr>
        <p:spPr>
          <a:xfrm>
            <a:off x="9038124" y="2998701"/>
            <a:ext cx="0" cy="526081"/>
          </a:xfrm>
          <a:prstGeom prst="line">
            <a:avLst/>
          </a:prstGeom>
          <a:ln w="28575">
            <a:solidFill>
              <a:srgbClr val="1922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1636F26-66C4-4B44-AA0E-1063DFB5D367}"/>
              </a:ext>
            </a:extLst>
          </p:cNvPr>
          <p:cNvSpPr txBox="1"/>
          <p:nvPr/>
        </p:nvSpPr>
        <p:spPr>
          <a:xfrm>
            <a:off x="9201852" y="2944035"/>
            <a:ext cx="2006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Financial Resource Strain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70369D1-1B4F-42E5-82F0-6958E2716519}"/>
              </a:ext>
            </a:extLst>
          </p:cNvPr>
          <p:cNvCxnSpPr/>
          <p:nvPr/>
        </p:nvCxnSpPr>
        <p:spPr>
          <a:xfrm>
            <a:off x="9038124" y="3797432"/>
            <a:ext cx="0" cy="526081"/>
          </a:xfrm>
          <a:prstGeom prst="line">
            <a:avLst/>
          </a:prstGeom>
          <a:ln w="28575">
            <a:solidFill>
              <a:srgbClr val="1922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967B7B1-60A4-4657-B75B-EDFCD17D7EE4}"/>
              </a:ext>
            </a:extLst>
          </p:cNvPr>
          <p:cNvSpPr txBox="1"/>
          <p:nvPr/>
        </p:nvSpPr>
        <p:spPr>
          <a:xfrm>
            <a:off x="9201852" y="3888770"/>
            <a:ext cx="2006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Food Insecurity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CC15231-509D-4CE9-8B6E-4EAE836B9EA0}"/>
              </a:ext>
            </a:extLst>
          </p:cNvPr>
          <p:cNvCxnSpPr/>
          <p:nvPr/>
        </p:nvCxnSpPr>
        <p:spPr>
          <a:xfrm>
            <a:off x="9038124" y="4614937"/>
            <a:ext cx="0" cy="526081"/>
          </a:xfrm>
          <a:prstGeom prst="line">
            <a:avLst/>
          </a:prstGeom>
          <a:ln w="28575">
            <a:solidFill>
              <a:srgbClr val="1922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3940A04-36C4-48ED-B46D-576E804725F7}"/>
              </a:ext>
            </a:extLst>
          </p:cNvPr>
          <p:cNvSpPr txBox="1"/>
          <p:nvPr/>
        </p:nvSpPr>
        <p:spPr>
          <a:xfrm>
            <a:off x="9201851" y="4706275"/>
            <a:ext cx="2098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Transportation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84D708-AB37-4CAB-B815-6F1A035C99F8}"/>
              </a:ext>
            </a:extLst>
          </p:cNvPr>
          <p:cNvSpPr txBox="1"/>
          <p:nvPr/>
        </p:nvSpPr>
        <p:spPr>
          <a:xfrm>
            <a:off x="6948741" y="5492629"/>
            <a:ext cx="3600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1.9x More Likely</a:t>
            </a:r>
            <a:endParaRPr lang="en-US" dirty="0">
              <a:solidFill>
                <a:srgbClr val="19226D"/>
              </a:solidFill>
              <a:latin typeface="Brown LL" panose="020B0504010101010104" pitchFamily="34" charset="0"/>
              <a:cs typeface="Brown LL" panose="020B05040101010101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8BB5410-71D4-4D10-81C0-65083AC0F6D6}"/>
              </a:ext>
            </a:extLst>
          </p:cNvPr>
          <p:cNvCxnSpPr/>
          <p:nvPr/>
        </p:nvCxnSpPr>
        <p:spPr>
          <a:xfrm>
            <a:off x="9047650" y="5370497"/>
            <a:ext cx="0" cy="526081"/>
          </a:xfrm>
          <a:prstGeom prst="line">
            <a:avLst/>
          </a:prstGeom>
          <a:ln w="28575">
            <a:solidFill>
              <a:srgbClr val="1922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68E3F2A-AA81-4649-B93A-35A723E1AADB}"/>
              </a:ext>
            </a:extLst>
          </p:cNvPr>
          <p:cNvSpPr txBox="1"/>
          <p:nvPr/>
        </p:nvSpPr>
        <p:spPr>
          <a:xfrm>
            <a:off x="9211377" y="5310371"/>
            <a:ext cx="2098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Intimate Partner Violence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6BFB27-A37F-421A-BDE2-4185BC4B6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959363"/>
              </p:ext>
            </p:extLst>
          </p:nvPr>
        </p:nvGraphicFramePr>
        <p:xfrm>
          <a:off x="903681" y="1032715"/>
          <a:ext cx="10371334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7967">
                  <a:extLst>
                    <a:ext uri="{9D8B030D-6E8A-4147-A177-3AD203B41FA5}">
                      <a16:colId xmlns:a16="http://schemas.microsoft.com/office/drawing/2014/main" val="1810004359"/>
                    </a:ext>
                  </a:extLst>
                </a:gridCol>
                <a:gridCol w="1937967">
                  <a:extLst>
                    <a:ext uri="{9D8B030D-6E8A-4147-A177-3AD203B41FA5}">
                      <a16:colId xmlns:a16="http://schemas.microsoft.com/office/drawing/2014/main" val="2137708920"/>
                    </a:ext>
                  </a:extLst>
                </a:gridCol>
                <a:gridCol w="2619466">
                  <a:extLst>
                    <a:ext uri="{9D8B030D-6E8A-4147-A177-3AD203B41FA5}">
                      <a16:colId xmlns:a16="http://schemas.microsoft.com/office/drawing/2014/main" val="1109060178"/>
                    </a:ext>
                  </a:extLst>
                </a:gridCol>
                <a:gridCol w="2218941">
                  <a:extLst>
                    <a:ext uri="{9D8B030D-6E8A-4147-A177-3AD203B41FA5}">
                      <a16:colId xmlns:a16="http://schemas.microsoft.com/office/drawing/2014/main" val="2657241824"/>
                    </a:ext>
                  </a:extLst>
                </a:gridCol>
                <a:gridCol w="1656993">
                  <a:extLst>
                    <a:ext uri="{9D8B030D-6E8A-4147-A177-3AD203B41FA5}">
                      <a16:colId xmlns:a16="http://schemas.microsoft.com/office/drawing/2014/main" val="22994365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Brown LL" panose="020B0504010101010104" pitchFamily="34" charset="0"/>
                        <a:cs typeface="Brown LL" panose="020B05040101010101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Total Risk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Black / African American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White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Hispanic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19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At Risk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87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10,136 (21%)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87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4,578 (31%)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87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4,503 (15%)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87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1,039 (27%)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87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022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Not At Risk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B7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38,676 (79%)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B7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10,035 (69%)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B7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25,133 (85%)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B7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2,833 (73%)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B7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3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48,812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14,613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29,636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282B6F"/>
                          </a:solidFill>
                          <a:latin typeface="Brown LL" panose="020B0504010101010104" pitchFamily="34" charset="0"/>
                          <a:cs typeface="Brown LL" panose="020B0504010101010104" pitchFamily="34" charset="0"/>
                        </a:rPr>
                        <a:t>3,872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220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674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2">
            <a:extLst>
              <a:ext uri="{FF2B5EF4-FFF2-40B4-BE49-F238E27FC236}">
                <a16:creationId xmlns:a16="http://schemas.microsoft.com/office/drawing/2014/main" id="{8F980E0F-9C3E-4A32-83CA-D932E84E769A}"/>
              </a:ext>
            </a:extLst>
          </p:cNvPr>
          <p:cNvSpPr txBox="1">
            <a:spLocks/>
          </p:cNvSpPr>
          <p:nvPr/>
        </p:nvSpPr>
        <p:spPr>
          <a:xfrm>
            <a:off x="0" y="209264"/>
            <a:ext cx="12178697" cy="4309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srgbClr val="19226D"/>
                </a:solidFill>
                <a:latin typeface="Brown LL Black" panose="020B0A04010101010104" pitchFamily="34" charset="0"/>
                <a:cs typeface="Brown LL Black" panose="020B0A04010101010104" pitchFamily="34" charset="0"/>
              </a:rPr>
              <a:t>Deep Dive: Housing Instability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611281-F114-465B-AEAA-F82C481D94DC}"/>
              </a:ext>
            </a:extLst>
          </p:cNvPr>
          <p:cNvSpPr txBox="1"/>
          <p:nvPr/>
        </p:nvSpPr>
        <p:spPr>
          <a:xfrm>
            <a:off x="7601586" y="1431077"/>
            <a:ext cx="227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21% More Likely</a:t>
            </a:r>
            <a:endParaRPr lang="en-US" dirty="0">
              <a:solidFill>
                <a:srgbClr val="19226D"/>
              </a:solidFill>
              <a:latin typeface="Brown LL" panose="020B0504010101010104" pitchFamily="34" charset="0"/>
              <a:cs typeface="Brown LL" panose="020B05040101010101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44C0E75-7C41-4322-A116-302AD6703424}"/>
              </a:ext>
            </a:extLst>
          </p:cNvPr>
          <p:cNvCxnSpPr/>
          <p:nvPr/>
        </p:nvCxnSpPr>
        <p:spPr>
          <a:xfrm>
            <a:off x="9700494" y="1389307"/>
            <a:ext cx="0" cy="526081"/>
          </a:xfrm>
          <a:prstGeom prst="line">
            <a:avLst/>
          </a:prstGeom>
          <a:ln w="28575">
            <a:solidFill>
              <a:srgbClr val="1922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BAFAD02-BD80-47DC-A306-3D01908983AD}"/>
              </a:ext>
            </a:extLst>
          </p:cNvPr>
          <p:cNvSpPr txBox="1"/>
          <p:nvPr/>
        </p:nvSpPr>
        <p:spPr>
          <a:xfrm>
            <a:off x="9864222" y="1334641"/>
            <a:ext cx="2006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3 or more ED visits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E86E49-C600-4823-85F4-F7E5AA590309}"/>
              </a:ext>
            </a:extLst>
          </p:cNvPr>
          <p:cNvSpPr txBox="1"/>
          <p:nvPr/>
        </p:nvSpPr>
        <p:spPr>
          <a:xfrm>
            <a:off x="7611111" y="2243056"/>
            <a:ext cx="2272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128% More Likely</a:t>
            </a:r>
            <a:endParaRPr lang="en-US" dirty="0">
              <a:solidFill>
                <a:srgbClr val="19226D"/>
              </a:solidFill>
              <a:latin typeface="Brown LL" panose="020B0504010101010104" pitchFamily="34" charset="0"/>
              <a:cs typeface="Brown LL" panose="020B05040101010101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3A46223-E5EA-48B4-9F92-8EC3272C2EE7}"/>
              </a:ext>
            </a:extLst>
          </p:cNvPr>
          <p:cNvCxnSpPr/>
          <p:nvPr/>
        </p:nvCxnSpPr>
        <p:spPr>
          <a:xfrm>
            <a:off x="9710019" y="2201286"/>
            <a:ext cx="0" cy="526081"/>
          </a:xfrm>
          <a:prstGeom prst="line">
            <a:avLst/>
          </a:prstGeom>
          <a:ln w="28575">
            <a:solidFill>
              <a:srgbClr val="1922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D53D742-590C-40CB-863C-74F778165DC0}"/>
              </a:ext>
            </a:extLst>
          </p:cNvPr>
          <p:cNvSpPr txBox="1"/>
          <p:nvPr/>
        </p:nvSpPr>
        <p:spPr>
          <a:xfrm>
            <a:off x="9873747" y="2146620"/>
            <a:ext cx="2006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9226D"/>
                </a:solidFill>
                <a:latin typeface="Brown LL" panose="020B0504010101010104" pitchFamily="34" charset="0"/>
                <a:cs typeface="Brown LL" panose="020B0504010101010104" pitchFamily="34" charset="0"/>
              </a:rPr>
              <a:t>To arrive at the ED by police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5FB1DA1-123C-4530-9B94-F3F54C403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95" y="1224184"/>
            <a:ext cx="6180221" cy="44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F91FAFCC-EB42-4DFE-B590-F60CA9678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776" y="3055035"/>
            <a:ext cx="5345229" cy="3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07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0B4869-9A07-4C0F-ADDA-2EE1F9816D44}"/>
              </a:ext>
            </a:extLst>
          </p:cNvPr>
          <p:cNvSpPr txBox="1"/>
          <p:nvPr/>
        </p:nvSpPr>
        <p:spPr>
          <a:xfrm>
            <a:off x="1896177" y="4629752"/>
            <a:ext cx="3850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282B6F"/>
                </a:solidFill>
                <a:effectLst/>
                <a:uLnTx/>
                <a:uFillTx/>
                <a:latin typeface="Brown LL" panose="020B0504010101010104" pitchFamily="34" charset="0"/>
                <a:ea typeface="+mn-ea"/>
                <a:cs typeface="Brown LL" panose="020B05040101010101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010103072"/>
      </p:ext>
    </p:extLst>
  </p:cSld>
  <p:clrMapOvr>
    <a:masterClrMapping/>
  </p:clrMapOvr>
</p:sld>
</file>

<file path=ppt/theme/theme1.xml><?xml version="1.0" encoding="utf-8"?>
<a:theme xmlns:a="http://schemas.openxmlformats.org/drawingml/2006/main" name="Info Slide">
  <a:themeElements>
    <a:clrScheme name="NEW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6871F"/>
      </a:accent1>
      <a:accent2>
        <a:srgbClr val="662D91"/>
      </a:accent2>
      <a:accent3>
        <a:srgbClr val="005DAC"/>
      </a:accent3>
      <a:accent4>
        <a:srgbClr val="4CB748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Health-PowerPointTemplate_2021" id="{4B146FC3-5C84-AD42-A327-D3BD4CF250F6}" vid="{2250BAFF-9310-7C40-AC81-9905F6B385D8}"/>
    </a:ext>
  </a:extLst>
</a:theme>
</file>

<file path=ppt/theme/theme2.xml><?xml version="1.0" encoding="utf-8"?>
<a:theme xmlns:a="http://schemas.openxmlformats.org/drawingml/2006/main" name="Transition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Health-PowerPointTemplate_2021" id="{4B146FC3-5C84-AD42-A327-D3BD4CF250F6}" vid="{4A6B2007-F2A8-0D4F-932D-A541E9B0E856}"/>
    </a:ext>
  </a:extLst>
</a:theme>
</file>

<file path=ppt/theme/theme3.xml><?xml version="1.0" encoding="utf-8"?>
<a:theme xmlns:a="http://schemas.openxmlformats.org/drawingml/2006/main" name="Infographic Slide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Health-PowerPointTemplate_2021" id="{4B146FC3-5C84-AD42-A327-D3BD4CF250F6}" vid="{3E84BB05-E533-234D-8AB8-7D955D853900}"/>
    </a:ext>
  </a:extLst>
</a:theme>
</file>

<file path=ppt/theme/theme4.xml><?xml version="1.0" encoding="utf-8"?>
<a:theme xmlns:a="http://schemas.openxmlformats.org/drawingml/2006/main" name="Bullets Info Slide">
  <a:themeElements>
    <a:clrScheme name="New MH">
      <a:dk1>
        <a:srgbClr val="19226D"/>
      </a:dk1>
      <a:lt1>
        <a:srgbClr val="FFFFFF"/>
      </a:lt1>
      <a:dk2>
        <a:srgbClr val="FFFFFF"/>
      </a:dk2>
      <a:lt2>
        <a:srgbClr val="FFFFFF"/>
      </a:lt2>
      <a:accent1>
        <a:srgbClr val="F6871F"/>
      </a:accent1>
      <a:accent2>
        <a:srgbClr val="662D91"/>
      </a:accent2>
      <a:accent3>
        <a:srgbClr val="005DAC"/>
      </a:accent3>
      <a:accent4>
        <a:srgbClr val="4CB748"/>
      </a:accent4>
      <a:accent5>
        <a:srgbClr val="19226D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Health-PowerPointTemplate_2021" id="{4B146FC3-5C84-AD42-A327-D3BD4CF250F6}" vid="{5947CB3F-70BA-4441-8FD2-D53A244D03D3}"/>
    </a:ext>
  </a:extLst>
</a:theme>
</file>

<file path=ppt/theme/theme5.xml><?xml version="1.0" encoding="utf-8"?>
<a:theme xmlns:a="http://schemas.openxmlformats.org/drawingml/2006/main" name="1_Info Slide">
  <a:themeElements>
    <a:clrScheme name="NEW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6871F"/>
      </a:accent1>
      <a:accent2>
        <a:srgbClr val="662D91"/>
      </a:accent2>
      <a:accent3>
        <a:srgbClr val="005DAC"/>
      </a:accent3>
      <a:accent4>
        <a:srgbClr val="4CB748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Health-PowerPointTemplate_2021" id="{4B146FC3-5C84-AD42-A327-D3BD4CF250F6}" vid="{2250BAFF-9310-7C40-AC81-9905F6B385D8}"/>
    </a:ext>
  </a:extLst>
</a:theme>
</file>

<file path=ppt/theme/theme6.xml><?xml version="1.0" encoding="utf-8"?>
<a:theme xmlns:a="http://schemas.openxmlformats.org/drawingml/2006/main" name="Presentation Title Slide">
  <a:themeElements>
    <a:clrScheme name="I4HOPE dec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6871F"/>
      </a:accent1>
      <a:accent2>
        <a:srgbClr val="662D91"/>
      </a:accent2>
      <a:accent3>
        <a:srgbClr val="005DAC"/>
      </a:accent3>
      <a:accent4>
        <a:srgbClr val="4CB748"/>
      </a:accent4>
      <a:accent5>
        <a:srgbClr val="000000"/>
      </a:accent5>
      <a:accent6>
        <a:srgbClr val="000000"/>
      </a:accent6>
      <a:hlink>
        <a:srgbClr val="005DAC"/>
      </a:hlink>
      <a:folHlink>
        <a:srgbClr val="662D91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Health-PowerPointTemplate_2021" id="{4B146FC3-5C84-AD42-A327-D3BD4CF250F6}" vid="{DEABF88E-6BB3-7A4E-8F5D-531C2421663D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3968d9f-a155-4501-970b-2859d1831ec4">T75DNRTH76KF-759641586-31</_dlc_DocId>
    <_dlc_DocIdUrl xmlns="f3968d9f-a155-4501-970b-2859d1831ec4">
      <Url>https://metrohealthmiv.sharepoint.com/Comm/_layouts/15/DocIdRedir.aspx?ID=T75DNRTH76KF-759641586-31</Url>
      <Description>T75DNRTH76KF-759641586-31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42FBC7A0ABE4E92BFE0527ACC86F2" ma:contentTypeVersion="0" ma:contentTypeDescription="Create a new document." ma:contentTypeScope="" ma:versionID="1e5f81359709b8e840b89774684b15f3">
  <xsd:schema xmlns:xsd="http://www.w3.org/2001/XMLSchema" xmlns:xs="http://www.w3.org/2001/XMLSchema" xmlns:p="http://schemas.microsoft.com/office/2006/metadata/properties" xmlns:ns2="f3968d9f-a155-4501-970b-2859d1831ec4" targetNamespace="http://schemas.microsoft.com/office/2006/metadata/properties" ma:root="true" ma:fieldsID="4f10989096c96344e0ac723dd021455f" ns2:_="">
    <xsd:import namespace="f3968d9f-a155-4501-970b-2859d1831ec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968d9f-a155-4501-970b-2859d1831ec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EC36B5-91FF-4D46-8783-DE4AD9C9B1C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B6E852D-17BA-474D-8A14-12CCF63AB8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EE02F3-1375-4828-BAEA-C910F12FD462}">
  <ds:schemaRefs>
    <ds:schemaRef ds:uri="http://schemas.microsoft.com/office/2006/metadata/properties"/>
    <ds:schemaRef ds:uri="http://schemas.microsoft.com/office/infopath/2007/PartnerControls"/>
    <ds:schemaRef ds:uri="f3968d9f-a155-4501-970b-2859d1831ec4"/>
  </ds:schemaRefs>
</ds:datastoreItem>
</file>

<file path=customXml/itemProps4.xml><?xml version="1.0" encoding="utf-8"?>
<ds:datastoreItem xmlns:ds="http://schemas.openxmlformats.org/officeDocument/2006/customXml" ds:itemID="{2A85B120-2142-4EFD-AA24-27CCC72456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968d9f-a155-4501-970b-2859d1831e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MetroHealth-PowerPointTemplate_2021</Template>
  <TotalTime>10233</TotalTime>
  <Words>341</Words>
  <Application>Microsoft Office PowerPoint</Application>
  <PresentationFormat>Widescreen</PresentationFormat>
  <Paragraphs>97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24" baseType="lpstr">
      <vt:lpstr>Arial</vt:lpstr>
      <vt:lpstr>Arial Narrow</vt:lpstr>
      <vt:lpstr>Brown</vt:lpstr>
      <vt:lpstr>Brown LL</vt:lpstr>
      <vt:lpstr>Brown LL Black</vt:lpstr>
      <vt:lpstr>Brown Trial TT Medium</vt:lpstr>
      <vt:lpstr>Calibri</vt:lpstr>
      <vt:lpstr>Century Gothic</vt:lpstr>
      <vt:lpstr>Corbel</vt:lpstr>
      <vt:lpstr>Courier New</vt:lpstr>
      <vt:lpstr>Info Slide</vt:lpstr>
      <vt:lpstr>Transition Slide</vt:lpstr>
      <vt:lpstr>Infographic Slide </vt:lpstr>
      <vt:lpstr>Bullets Info Slide</vt:lpstr>
      <vt:lpstr>1_Info Slide</vt:lpstr>
      <vt:lpstr>Presentation Title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Lewis</dc:creator>
  <cp:lastModifiedBy>James Misak</cp:lastModifiedBy>
  <cp:revision>289</cp:revision>
  <dcterms:created xsi:type="dcterms:W3CDTF">2021-10-02T13:16:27Z</dcterms:created>
  <dcterms:modified xsi:type="dcterms:W3CDTF">2022-05-13T13:35:08Z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0x01010054742FBC7A0ABE4E92BFE0527ACC86F2</vt:lpwstr>
  </property>
  <property fmtid="{D5CDD505-2E9C-101B-9397-08002B2CF9AE}" pid="3" name="_dlc_DocIdItemGuid">
    <vt:lpwstr>340bb4f6-8eea-45f8-a3a4-96a9f990a9d2</vt:lpwstr>
  </property>
</Properties>
</file>